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36"/>
  </p:notesMasterIdLst>
  <p:handoutMasterIdLst>
    <p:handoutMasterId r:id="rId37"/>
  </p:handoutMasterIdLst>
  <p:sldIdLst>
    <p:sldId id="256" r:id="rId2"/>
    <p:sldId id="276" r:id="rId3"/>
    <p:sldId id="305" r:id="rId4"/>
    <p:sldId id="277" r:id="rId5"/>
    <p:sldId id="278" r:id="rId6"/>
    <p:sldId id="302" r:id="rId7"/>
    <p:sldId id="280" r:id="rId8"/>
    <p:sldId id="290" r:id="rId9"/>
    <p:sldId id="258" r:id="rId10"/>
    <p:sldId id="303" r:id="rId11"/>
    <p:sldId id="304" r:id="rId12"/>
    <p:sldId id="285" r:id="rId13"/>
    <p:sldId id="292" r:id="rId14"/>
    <p:sldId id="298" r:id="rId15"/>
    <p:sldId id="272" r:id="rId16"/>
    <p:sldId id="288" r:id="rId17"/>
    <p:sldId id="299" r:id="rId18"/>
    <p:sldId id="287" r:id="rId19"/>
    <p:sldId id="261" r:id="rId20"/>
    <p:sldId id="265" r:id="rId21"/>
    <p:sldId id="266" r:id="rId22"/>
    <p:sldId id="259" r:id="rId23"/>
    <p:sldId id="264" r:id="rId24"/>
    <p:sldId id="267" r:id="rId25"/>
    <p:sldId id="268" r:id="rId26"/>
    <p:sldId id="295" r:id="rId27"/>
    <p:sldId id="269" r:id="rId28"/>
    <p:sldId id="296" r:id="rId29"/>
    <p:sldId id="260" r:id="rId30"/>
    <p:sldId id="300" r:id="rId31"/>
    <p:sldId id="301" r:id="rId32"/>
    <p:sldId id="271" r:id="rId33"/>
    <p:sldId id="275" r:id="rId34"/>
    <p:sldId id="28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69" autoAdjust="0"/>
    <p:restoredTop sz="94660"/>
  </p:normalViewPr>
  <p:slideViewPr>
    <p:cSldViewPr snapToGrid="0">
      <p:cViewPr varScale="1">
        <p:scale>
          <a:sx n="66" d="100"/>
          <a:sy n="66" d="100"/>
        </p:scale>
        <p:origin x="2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8E5746-C1CD-4CFA-B86F-8F2054F0293E}" type="doc">
      <dgm:prSet loTypeId="urn:microsoft.com/office/officeart/2017/3/layout/HorizontalPathTimeline" loCatId="process" qsTypeId="urn:microsoft.com/office/officeart/2005/8/quickstyle/simple5" qsCatId="simple" csTypeId="urn:microsoft.com/office/officeart/2005/8/colors/colorful2" csCatId="colorful" phldr="1"/>
      <dgm:spPr/>
      <dgm:t>
        <a:bodyPr/>
        <a:lstStyle/>
        <a:p>
          <a:endParaRPr lang="en-US"/>
        </a:p>
      </dgm:t>
    </dgm:pt>
    <dgm:pt modelId="{9B019A2A-BF91-4F01-9F98-3FC7A499E329}">
      <dgm:prSet/>
      <dgm:spPr/>
      <dgm:t>
        <a:bodyPr/>
        <a:lstStyle/>
        <a:p>
          <a:pPr>
            <a:defRPr b="1"/>
          </a:pPr>
          <a:r>
            <a:rPr lang="en-US" dirty="0"/>
            <a:t>1991</a:t>
          </a:r>
        </a:p>
      </dgm:t>
    </dgm:pt>
    <dgm:pt modelId="{C12F99D5-FB9F-4E1D-BA30-CC9660A3DC50}" type="parTrans" cxnId="{70E1BC1B-3041-4FEF-8534-C088D6E3D8A7}">
      <dgm:prSet/>
      <dgm:spPr/>
      <dgm:t>
        <a:bodyPr/>
        <a:lstStyle/>
        <a:p>
          <a:endParaRPr lang="en-US"/>
        </a:p>
      </dgm:t>
    </dgm:pt>
    <dgm:pt modelId="{1D7CD8BC-300A-4E96-9025-680C41C4742D}" type="sibTrans" cxnId="{70E1BC1B-3041-4FEF-8534-C088D6E3D8A7}">
      <dgm:prSet/>
      <dgm:spPr/>
      <dgm:t>
        <a:bodyPr/>
        <a:lstStyle/>
        <a:p>
          <a:endParaRPr lang="en-US"/>
        </a:p>
      </dgm:t>
    </dgm:pt>
    <dgm:pt modelId="{06A42B6B-B4BB-4A9D-9A11-ED5AE29D63CB}">
      <dgm:prSet/>
      <dgm:spPr/>
      <dgm:t>
        <a:bodyPr/>
        <a:lstStyle/>
        <a:p>
          <a:r>
            <a:rPr lang="en-US" dirty="0"/>
            <a:t>Permit # 20-00387.003 (now 20-00387.020) (the “WUP”) was originally issued in 1991 to the original developer- Taylor Ranch, Inc.</a:t>
          </a:r>
        </a:p>
      </dgm:t>
    </dgm:pt>
    <dgm:pt modelId="{D80C6A03-6421-45E6-9C28-E3334C5E702D}" type="parTrans" cxnId="{E72FDA58-0AAC-4477-9C80-8E0409639EE2}">
      <dgm:prSet/>
      <dgm:spPr/>
      <dgm:t>
        <a:bodyPr/>
        <a:lstStyle/>
        <a:p>
          <a:endParaRPr lang="en-US"/>
        </a:p>
      </dgm:t>
    </dgm:pt>
    <dgm:pt modelId="{BCE243EC-C0EA-44DD-9B47-4810265B6F86}" type="sibTrans" cxnId="{E72FDA58-0AAC-4477-9C80-8E0409639EE2}">
      <dgm:prSet/>
      <dgm:spPr/>
      <dgm:t>
        <a:bodyPr/>
        <a:lstStyle/>
        <a:p>
          <a:endParaRPr lang="en-US"/>
        </a:p>
      </dgm:t>
    </dgm:pt>
    <dgm:pt modelId="{022B349B-A2A4-46FE-9408-3B29FC59A6E3}">
      <dgm:prSet/>
      <dgm:spPr/>
      <dgm:t>
        <a:bodyPr/>
        <a:lstStyle/>
        <a:p>
          <a:pPr>
            <a:defRPr b="1"/>
          </a:pPr>
          <a:r>
            <a:rPr lang="en-US" dirty="0"/>
            <a:t>2003</a:t>
          </a:r>
        </a:p>
      </dgm:t>
    </dgm:pt>
    <dgm:pt modelId="{D55D3C32-7C27-4A1A-B208-737AB4C54190}" type="parTrans" cxnId="{FBAA6381-1FE9-478C-B8F3-4A344C507216}">
      <dgm:prSet/>
      <dgm:spPr/>
      <dgm:t>
        <a:bodyPr/>
        <a:lstStyle/>
        <a:p>
          <a:endParaRPr lang="en-US"/>
        </a:p>
      </dgm:t>
    </dgm:pt>
    <dgm:pt modelId="{219477C6-6514-4586-8F49-5EFD4EDCCB8D}" type="sibTrans" cxnId="{FBAA6381-1FE9-478C-B8F3-4A344C507216}">
      <dgm:prSet/>
      <dgm:spPr/>
      <dgm:t>
        <a:bodyPr/>
        <a:lstStyle/>
        <a:p>
          <a:endParaRPr lang="en-US"/>
        </a:p>
      </dgm:t>
    </dgm:pt>
    <dgm:pt modelId="{77A63583-F5EA-4248-96B2-7349327135E8}">
      <dgm:prSet/>
      <dgm:spPr/>
      <dgm:t>
        <a:bodyPr/>
        <a:lstStyle/>
        <a:p>
          <a:r>
            <a:rPr lang="en-US" dirty="0"/>
            <a:t>Fourth Quarter Properties XXII LLC (“Fourth Quarter”) acquired the project and was updated as the permittee in 2003</a:t>
          </a:r>
        </a:p>
      </dgm:t>
    </dgm:pt>
    <dgm:pt modelId="{3EA06E3E-D4F8-4CEF-9EC4-79B47AB09936}" type="parTrans" cxnId="{87852358-E991-4B90-B05B-D44138A2A443}">
      <dgm:prSet/>
      <dgm:spPr/>
      <dgm:t>
        <a:bodyPr/>
        <a:lstStyle/>
        <a:p>
          <a:endParaRPr lang="en-US"/>
        </a:p>
      </dgm:t>
    </dgm:pt>
    <dgm:pt modelId="{4549B7EF-224B-4032-A97F-B25505F78534}" type="sibTrans" cxnId="{87852358-E991-4B90-B05B-D44138A2A443}">
      <dgm:prSet/>
      <dgm:spPr/>
      <dgm:t>
        <a:bodyPr/>
        <a:lstStyle/>
        <a:p>
          <a:endParaRPr lang="en-US"/>
        </a:p>
      </dgm:t>
    </dgm:pt>
    <dgm:pt modelId="{4F948F31-FDE2-4BBF-9D8F-01211DDA737C}">
      <dgm:prSet/>
      <dgm:spPr/>
      <dgm:t>
        <a:bodyPr/>
        <a:lstStyle/>
        <a:p>
          <a:r>
            <a:rPr lang="en-US" dirty="0"/>
            <a:t>Note: The wells within Gran Paradiso were added to the scope of the permit in 2013</a:t>
          </a:r>
        </a:p>
      </dgm:t>
    </dgm:pt>
    <dgm:pt modelId="{2B5806FC-83F0-4BC2-AECE-53E6BE3EFB5E}" type="parTrans" cxnId="{EC38889A-C6ED-4C27-A6AA-2C9F0DC54D2F}">
      <dgm:prSet/>
      <dgm:spPr/>
      <dgm:t>
        <a:bodyPr/>
        <a:lstStyle/>
        <a:p>
          <a:endParaRPr lang="en-US"/>
        </a:p>
      </dgm:t>
    </dgm:pt>
    <dgm:pt modelId="{0695A226-053A-4B56-9ED0-5E01DAEDBC96}" type="sibTrans" cxnId="{EC38889A-C6ED-4C27-A6AA-2C9F0DC54D2F}">
      <dgm:prSet/>
      <dgm:spPr/>
      <dgm:t>
        <a:bodyPr/>
        <a:lstStyle/>
        <a:p>
          <a:endParaRPr lang="en-US"/>
        </a:p>
      </dgm:t>
    </dgm:pt>
    <dgm:pt modelId="{BF8A5E04-02CC-4D2E-9CF3-92BF13C82518}">
      <dgm:prSet/>
      <dgm:spPr/>
      <dgm:t>
        <a:bodyPr/>
        <a:lstStyle/>
        <a:p>
          <a:pPr>
            <a:defRPr b="1"/>
          </a:pPr>
          <a:r>
            <a:rPr lang="en-US" dirty="0"/>
            <a:t>early 2014</a:t>
          </a:r>
        </a:p>
      </dgm:t>
    </dgm:pt>
    <dgm:pt modelId="{5549D9F8-8F0D-400A-ACD2-053F8EEAA452}" type="parTrans" cxnId="{6016E11E-3F9B-46AB-AE60-350D7CB7EC07}">
      <dgm:prSet/>
      <dgm:spPr/>
      <dgm:t>
        <a:bodyPr/>
        <a:lstStyle/>
        <a:p>
          <a:endParaRPr lang="en-US"/>
        </a:p>
      </dgm:t>
    </dgm:pt>
    <dgm:pt modelId="{EFCDCC09-B945-4223-B729-1B561A06544E}" type="sibTrans" cxnId="{6016E11E-3F9B-46AB-AE60-350D7CB7EC07}">
      <dgm:prSet/>
      <dgm:spPr/>
      <dgm:t>
        <a:bodyPr/>
        <a:lstStyle/>
        <a:p>
          <a:endParaRPr lang="en-US"/>
        </a:p>
      </dgm:t>
    </dgm:pt>
    <dgm:pt modelId="{2469FD1A-881E-4756-B7A4-E6DD8806DB0C}">
      <dgm:prSet/>
      <dgm:spPr/>
      <dgm:t>
        <a:bodyPr/>
        <a:lstStyle/>
        <a:p>
          <a:r>
            <a:rPr lang="en-US" dirty="0"/>
            <a:t>The Master Developer acquired the West Villages/Wellen Park project in early 2014</a:t>
          </a:r>
        </a:p>
      </dgm:t>
    </dgm:pt>
    <dgm:pt modelId="{C6836DDC-1341-4B99-BF51-BADAC313642E}" type="parTrans" cxnId="{4301A3FC-7B9E-491F-9917-0CCE8437F547}">
      <dgm:prSet/>
      <dgm:spPr/>
      <dgm:t>
        <a:bodyPr/>
        <a:lstStyle/>
        <a:p>
          <a:endParaRPr lang="en-US"/>
        </a:p>
      </dgm:t>
    </dgm:pt>
    <dgm:pt modelId="{942F85C2-ABAB-4997-90B6-B3C66BD277B9}" type="sibTrans" cxnId="{4301A3FC-7B9E-491F-9917-0CCE8437F547}">
      <dgm:prSet/>
      <dgm:spPr/>
      <dgm:t>
        <a:bodyPr/>
        <a:lstStyle/>
        <a:p>
          <a:endParaRPr lang="en-US"/>
        </a:p>
      </dgm:t>
    </dgm:pt>
    <dgm:pt modelId="{81E022B6-B481-45C6-A8A0-16A25BB0DCD2}">
      <dgm:prSet/>
      <dgm:spPr/>
      <dgm:t>
        <a:bodyPr/>
        <a:lstStyle/>
        <a:p>
          <a:pPr>
            <a:defRPr b="1"/>
          </a:pPr>
          <a:r>
            <a:rPr lang="en-US" dirty="0"/>
            <a:t>June 2014</a:t>
          </a:r>
        </a:p>
      </dgm:t>
    </dgm:pt>
    <dgm:pt modelId="{6F9AC0EF-5565-4CE3-BBAE-12A945DA46DC}" type="parTrans" cxnId="{0137305C-2F47-43F1-BEDB-747E6FBA2BCD}">
      <dgm:prSet/>
      <dgm:spPr/>
      <dgm:t>
        <a:bodyPr/>
        <a:lstStyle/>
        <a:p>
          <a:endParaRPr lang="en-US"/>
        </a:p>
      </dgm:t>
    </dgm:pt>
    <dgm:pt modelId="{AC0EBB31-426A-4C73-8C93-F47863D694F6}" type="sibTrans" cxnId="{0137305C-2F47-43F1-BEDB-747E6FBA2BCD}">
      <dgm:prSet/>
      <dgm:spPr/>
      <dgm:t>
        <a:bodyPr/>
        <a:lstStyle/>
        <a:p>
          <a:endParaRPr lang="en-US"/>
        </a:p>
      </dgm:t>
    </dgm:pt>
    <dgm:pt modelId="{BA23F3B1-AAC7-4669-BE71-A8CC3DB1C45A}">
      <dgm:prSet/>
      <dgm:spPr/>
      <dgm:t>
        <a:bodyPr/>
        <a:lstStyle/>
        <a:p>
          <a:r>
            <a:rPr lang="en-US" dirty="0"/>
            <a:t>Rights to the WUP, including the rights to the wells and the water generated therefrom, were assigned to the Master Developer in June 2014</a:t>
          </a:r>
        </a:p>
      </dgm:t>
    </dgm:pt>
    <dgm:pt modelId="{6A593877-3082-411F-96CB-678A2B332901}" type="parTrans" cxnId="{BCFE2997-433A-480E-ABA9-378173ED1387}">
      <dgm:prSet/>
      <dgm:spPr/>
      <dgm:t>
        <a:bodyPr/>
        <a:lstStyle/>
        <a:p>
          <a:endParaRPr lang="en-US"/>
        </a:p>
      </dgm:t>
    </dgm:pt>
    <dgm:pt modelId="{D5F46DD3-D8FA-4F63-AF1A-ED26A5F9F2A4}" type="sibTrans" cxnId="{BCFE2997-433A-480E-ABA9-378173ED1387}">
      <dgm:prSet/>
      <dgm:spPr/>
      <dgm:t>
        <a:bodyPr/>
        <a:lstStyle/>
        <a:p>
          <a:endParaRPr lang="en-US"/>
        </a:p>
      </dgm:t>
    </dgm:pt>
    <dgm:pt modelId="{65ECE91C-5063-459A-AFCE-3A18B948035B}">
      <dgm:prSet/>
      <dgm:spPr/>
      <dgm:t>
        <a:bodyPr/>
        <a:lstStyle/>
        <a:p>
          <a:pPr>
            <a:defRPr b="1"/>
          </a:pPr>
          <a:r>
            <a:rPr lang="en-US" dirty="0"/>
            <a:t>2018</a:t>
          </a:r>
        </a:p>
      </dgm:t>
    </dgm:pt>
    <dgm:pt modelId="{CCBDBAE5-F164-40FA-8D4F-B25807D84BEB}" type="parTrans" cxnId="{B76341B4-C740-40E8-88AB-0F8CDAE5AF43}">
      <dgm:prSet/>
      <dgm:spPr/>
      <dgm:t>
        <a:bodyPr/>
        <a:lstStyle/>
        <a:p>
          <a:endParaRPr lang="en-US"/>
        </a:p>
      </dgm:t>
    </dgm:pt>
    <dgm:pt modelId="{E49F2141-990A-40B6-8D20-0D9D669E08D5}" type="sibTrans" cxnId="{B76341B4-C740-40E8-88AB-0F8CDAE5AF43}">
      <dgm:prSet/>
      <dgm:spPr/>
      <dgm:t>
        <a:bodyPr/>
        <a:lstStyle/>
        <a:p>
          <a:endParaRPr lang="en-US"/>
        </a:p>
      </dgm:t>
    </dgm:pt>
    <dgm:pt modelId="{32ABCF5B-CDB5-4745-858A-C9A7B16651CE}">
      <dgm:prSet/>
      <dgm:spPr/>
      <dgm:t>
        <a:bodyPr/>
        <a:lstStyle/>
        <a:p>
          <a:r>
            <a:rPr lang="en-US" dirty="0"/>
            <a:t>WVID was added as a co-permittee on the WUP in 2018</a:t>
          </a:r>
        </a:p>
      </dgm:t>
    </dgm:pt>
    <dgm:pt modelId="{E0CA36FF-7EC7-49D4-A664-5B7368B31938}" type="parTrans" cxnId="{9EA376DA-7033-4075-9D3E-20A4545A6633}">
      <dgm:prSet/>
      <dgm:spPr/>
      <dgm:t>
        <a:bodyPr/>
        <a:lstStyle/>
        <a:p>
          <a:endParaRPr lang="en-US"/>
        </a:p>
      </dgm:t>
    </dgm:pt>
    <dgm:pt modelId="{19EB81DC-2BE8-4F2F-980C-5235B506BAB9}" type="sibTrans" cxnId="{9EA376DA-7033-4075-9D3E-20A4545A6633}">
      <dgm:prSet/>
      <dgm:spPr/>
      <dgm:t>
        <a:bodyPr/>
        <a:lstStyle/>
        <a:p>
          <a:endParaRPr lang="en-US"/>
        </a:p>
      </dgm:t>
    </dgm:pt>
    <dgm:pt modelId="{B894EC1F-A3E1-4ABE-831C-5CBA4F679D55}">
      <dgm:prSet/>
      <dgm:spPr/>
      <dgm:t>
        <a:bodyPr/>
        <a:lstStyle/>
        <a:p>
          <a:pPr>
            <a:defRPr b="1"/>
          </a:pPr>
          <a:r>
            <a:rPr lang="en-US" dirty="0"/>
            <a:t>2018</a:t>
          </a:r>
        </a:p>
      </dgm:t>
    </dgm:pt>
    <dgm:pt modelId="{21DC1AA9-8AAE-4F47-9328-3BA6796B0B49}" type="parTrans" cxnId="{E4D974FC-8548-4ADF-862B-21452866C97F}">
      <dgm:prSet/>
      <dgm:spPr/>
      <dgm:t>
        <a:bodyPr/>
        <a:lstStyle/>
        <a:p>
          <a:endParaRPr lang="en-US"/>
        </a:p>
      </dgm:t>
    </dgm:pt>
    <dgm:pt modelId="{4F1D62AC-2C20-42EB-855A-805B928E9630}" type="sibTrans" cxnId="{E4D974FC-8548-4ADF-862B-21452866C97F}">
      <dgm:prSet/>
      <dgm:spPr/>
      <dgm:t>
        <a:bodyPr/>
        <a:lstStyle/>
        <a:p>
          <a:endParaRPr lang="en-US"/>
        </a:p>
      </dgm:t>
    </dgm:pt>
    <dgm:pt modelId="{6AE3E6AA-73C2-4E7B-9749-BDC238324D89}">
      <dgm:prSet/>
      <dgm:spPr/>
      <dgm:t>
        <a:bodyPr/>
        <a:lstStyle/>
        <a:p>
          <a:r>
            <a:rPr lang="en-US" dirty="0"/>
            <a:t>Current AGMOD allocations for the entire Wellen Park project were incorporated into the WUP in 2018</a:t>
          </a:r>
        </a:p>
      </dgm:t>
    </dgm:pt>
    <dgm:pt modelId="{A4511088-AA54-4513-A930-AB3DEA32C809}" type="parTrans" cxnId="{F317ED97-B197-4285-B3FE-D3A9C134ABF2}">
      <dgm:prSet/>
      <dgm:spPr/>
      <dgm:t>
        <a:bodyPr/>
        <a:lstStyle/>
        <a:p>
          <a:endParaRPr lang="en-US"/>
        </a:p>
      </dgm:t>
    </dgm:pt>
    <dgm:pt modelId="{EF4B0910-233F-4EAF-87F7-C9316F1ABE87}" type="sibTrans" cxnId="{F317ED97-B197-4285-B3FE-D3A9C134ABF2}">
      <dgm:prSet/>
      <dgm:spPr/>
      <dgm:t>
        <a:bodyPr/>
        <a:lstStyle/>
        <a:p>
          <a:endParaRPr lang="en-US"/>
        </a:p>
      </dgm:t>
    </dgm:pt>
    <dgm:pt modelId="{81BD48C5-9BE7-457C-BA92-53A5F79E4676}" type="pres">
      <dgm:prSet presAssocID="{F28E5746-C1CD-4CFA-B86F-8F2054F0293E}" presName="root" presStyleCnt="0">
        <dgm:presLayoutVars>
          <dgm:chMax/>
          <dgm:chPref/>
          <dgm:animLvl val="lvl"/>
        </dgm:presLayoutVars>
      </dgm:prSet>
      <dgm:spPr/>
    </dgm:pt>
    <dgm:pt modelId="{17D182D8-D74F-45E6-8742-BED8A417717E}" type="pres">
      <dgm:prSet presAssocID="{F28E5746-C1CD-4CFA-B86F-8F2054F0293E}" presName="divider" presStyleLbl="node1" presStyleIdx="0" presStyleCnt="1"/>
      <dgm:spPr/>
    </dgm:pt>
    <dgm:pt modelId="{7BC2055B-C6E8-4FC3-8E0B-AB7B29DD8BE3}" type="pres">
      <dgm:prSet presAssocID="{F28E5746-C1CD-4CFA-B86F-8F2054F0293E}" presName="nodes" presStyleCnt="0">
        <dgm:presLayoutVars>
          <dgm:chMax/>
          <dgm:chPref/>
          <dgm:animLvl val="lvl"/>
        </dgm:presLayoutVars>
      </dgm:prSet>
      <dgm:spPr/>
    </dgm:pt>
    <dgm:pt modelId="{2D000517-AB9B-4550-867D-A22B11C58E86}" type="pres">
      <dgm:prSet presAssocID="{9B019A2A-BF91-4F01-9F98-3FC7A499E329}" presName="composite" presStyleCnt="0"/>
      <dgm:spPr/>
    </dgm:pt>
    <dgm:pt modelId="{D7B8B710-F801-4D27-85E5-04A324648D51}" type="pres">
      <dgm:prSet presAssocID="{9B019A2A-BF91-4F01-9F98-3FC7A499E329}" presName="L1TextContainer" presStyleLbl="revTx" presStyleIdx="0" presStyleCnt="6">
        <dgm:presLayoutVars>
          <dgm:chMax val="1"/>
          <dgm:chPref val="1"/>
          <dgm:bulletEnabled val="1"/>
        </dgm:presLayoutVars>
      </dgm:prSet>
      <dgm:spPr/>
    </dgm:pt>
    <dgm:pt modelId="{74CE1934-913D-4ADE-99E0-9FC7EC920A05}" type="pres">
      <dgm:prSet presAssocID="{9B019A2A-BF91-4F01-9F98-3FC7A499E329}" presName="L2TextContainerWrapper" presStyleCnt="0">
        <dgm:presLayoutVars>
          <dgm:chMax val="0"/>
          <dgm:chPref val="0"/>
          <dgm:bulletEnabled val="1"/>
        </dgm:presLayoutVars>
      </dgm:prSet>
      <dgm:spPr/>
    </dgm:pt>
    <dgm:pt modelId="{75D52DB0-6A48-4A7D-B582-23B3D9876DC4}" type="pres">
      <dgm:prSet presAssocID="{9B019A2A-BF91-4F01-9F98-3FC7A499E329}" presName="L2TextContainer" presStyleLbl="bgAccFollowNode1" presStyleIdx="0" presStyleCnt="6"/>
      <dgm:spPr/>
    </dgm:pt>
    <dgm:pt modelId="{41D6121A-17E8-444E-9803-97D861060A72}" type="pres">
      <dgm:prSet presAssocID="{9B019A2A-BF91-4F01-9F98-3FC7A499E329}" presName="FlexibleEmptyPlaceHolder" presStyleCnt="0"/>
      <dgm:spPr/>
    </dgm:pt>
    <dgm:pt modelId="{1799A827-8516-4505-A90F-FCA23FCD550F}" type="pres">
      <dgm:prSet presAssocID="{9B019A2A-BF91-4F01-9F98-3FC7A499E329}" presName="ConnectLine" presStyleLbl="alignNode1" presStyleIdx="0" presStyleCnt="6"/>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0"/>
              <a:satOff val="0"/>
              <a:lumOff val="0"/>
              <a:alphaOff val="0"/>
            </a:schemeClr>
          </a:solidFill>
          <a:prstDash val="dash"/>
          <a:miter lim="800000"/>
        </a:ln>
        <a:effectLst>
          <a:outerShdw blurRad="57150" dist="19050" dir="5400000" algn="ctr" rotWithShape="0">
            <a:srgbClr val="000000">
              <a:alpha val="63000"/>
            </a:srgbClr>
          </a:outerShdw>
        </a:effectLst>
      </dgm:spPr>
    </dgm:pt>
    <dgm:pt modelId="{9B75D272-099D-4F0B-8E94-27B116219A34}" type="pres">
      <dgm:prSet presAssocID="{9B019A2A-BF91-4F01-9F98-3FC7A499E329}" presName="ConnectorPoint" presStyleLbl="fgAcc1" presStyleIdx="0" presStyleCnt="6"/>
      <dgm:spPr>
        <a:solidFill>
          <a:schemeClr val="lt1">
            <a:alpha val="90000"/>
            <a:hueOff val="0"/>
            <a:satOff val="0"/>
            <a:lumOff val="0"/>
            <a:alphaOff val="0"/>
          </a:schemeClr>
        </a:solidFill>
        <a:ln w="6350" cap="flat" cmpd="sng" algn="ctr">
          <a:noFill/>
          <a:prstDash val="solid"/>
          <a:miter lim="800000"/>
        </a:ln>
        <a:effectLst/>
      </dgm:spPr>
    </dgm:pt>
    <dgm:pt modelId="{9BBC0587-B77D-41D5-B016-517A077CC2E3}" type="pres">
      <dgm:prSet presAssocID="{9B019A2A-BF91-4F01-9F98-3FC7A499E329}" presName="EmptyPlaceHolder" presStyleCnt="0"/>
      <dgm:spPr/>
    </dgm:pt>
    <dgm:pt modelId="{E35A6F21-C3DE-4974-981C-EE662E5A4092}" type="pres">
      <dgm:prSet presAssocID="{1D7CD8BC-300A-4E96-9025-680C41C4742D}" presName="spaceBetweenRectangles" presStyleCnt="0"/>
      <dgm:spPr/>
    </dgm:pt>
    <dgm:pt modelId="{179E6E9E-FB00-4626-A388-B547FC0FA53E}" type="pres">
      <dgm:prSet presAssocID="{022B349B-A2A4-46FE-9408-3B29FC59A6E3}" presName="composite" presStyleCnt="0"/>
      <dgm:spPr/>
    </dgm:pt>
    <dgm:pt modelId="{1473BBBD-EBE8-4C09-B0BF-50C62555889F}" type="pres">
      <dgm:prSet presAssocID="{022B349B-A2A4-46FE-9408-3B29FC59A6E3}" presName="L1TextContainer" presStyleLbl="revTx" presStyleIdx="1" presStyleCnt="6">
        <dgm:presLayoutVars>
          <dgm:chMax val="1"/>
          <dgm:chPref val="1"/>
          <dgm:bulletEnabled val="1"/>
        </dgm:presLayoutVars>
      </dgm:prSet>
      <dgm:spPr/>
    </dgm:pt>
    <dgm:pt modelId="{8499744F-0B1A-45E0-B8A9-039C1F645D9C}" type="pres">
      <dgm:prSet presAssocID="{022B349B-A2A4-46FE-9408-3B29FC59A6E3}" presName="L2TextContainerWrapper" presStyleCnt="0">
        <dgm:presLayoutVars>
          <dgm:chMax val="0"/>
          <dgm:chPref val="0"/>
          <dgm:bulletEnabled val="1"/>
        </dgm:presLayoutVars>
      </dgm:prSet>
      <dgm:spPr/>
    </dgm:pt>
    <dgm:pt modelId="{12499747-5905-49DF-9C37-38503F667B11}" type="pres">
      <dgm:prSet presAssocID="{022B349B-A2A4-46FE-9408-3B29FC59A6E3}" presName="L2TextContainer" presStyleLbl="bgAccFollowNode1" presStyleIdx="1" presStyleCnt="6"/>
      <dgm:spPr/>
    </dgm:pt>
    <dgm:pt modelId="{8CB2C70B-9817-49F5-9A02-97EB31261C80}" type="pres">
      <dgm:prSet presAssocID="{022B349B-A2A4-46FE-9408-3B29FC59A6E3}" presName="FlexibleEmptyPlaceHolder" presStyleCnt="0"/>
      <dgm:spPr/>
    </dgm:pt>
    <dgm:pt modelId="{C47BC050-4593-449A-930E-61EA6F974931}" type="pres">
      <dgm:prSet presAssocID="{022B349B-A2A4-46FE-9408-3B29FC59A6E3}" presName="ConnectLine" presStyleLbl="alignNode1" presStyleIdx="1" presStyleCnt="6"/>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1022600"/>
              <a:satOff val="-1364"/>
              <a:lumOff val="-4078"/>
              <a:alphaOff val="0"/>
            </a:schemeClr>
          </a:solidFill>
          <a:prstDash val="dash"/>
          <a:miter lim="800000"/>
        </a:ln>
        <a:effectLst>
          <a:outerShdw blurRad="57150" dist="19050" dir="5400000" algn="ctr" rotWithShape="0">
            <a:srgbClr val="000000">
              <a:alpha val="63000"/>
            </a:srgbClr>
          </a:outerShdw>
        </a:effectLst>
      </dgm:spPr>
    </dgm:pt>
    <dgm:pt modelId="{DA8DE9BA-BFA5-4E36-8B80-F967CB4B9C10}" type="pres">
      <dgm:prSet presAssocID="{022B349B-A2A4-46FE-9408-3B29FC59A6E3}" presName="ConnectorPoint" presStyleLbl="fgAcc1" presStyleIdx="1" presStyleCnt="6"/>
      <dgm:spPr>
        <a:solidFill>
          <a:schemeClr val="lt1">
            <a:alpha val="90000"/>
            <a:hueOff val="0"/>
            <a:satOff val="0"/>
            <a:lumOff val="0"/>
            <a:alphaOff val="0"/>
          </a:schemeClr>
        </a:solidFill>
        <a:ln w="6350" cap="flat" cmpd="sng" algn="ctr">
          <a:noFill/>
          <a:prstDash val="solid"/>
          <a:miter lim="800000"/>
        </a:ln>
        <a:effectLst/>
      </dgm:spPr>
    </dgm:pt>
    <dgm:pt modelId="{7ACA4EE7-EB81-4E9A-9FEE-4B8B4EFA3252}" type="pres">
      <dgm:prSet presAssocID="{022B349B-A2A4-46FE-9408-3B29FC59A6E3}" presName="EmptyPlaceHolder" presStyleCnt="0"/>
      <dgm:spPr/>
    </dgm:pt>
    <dgm:pt modelId="{FD7F2A92-99F4-4B88-B91B-D46DC4C6C378}" type="pres">
      <dgm:prSet presAssocID="{219477C6-6514-4586-8F49-5EFD4EDCCB8D}" presName="spaceBetweenRectangles" presStyleCnt="0"/>
      <dgm:spPr/>
    </dgm:pt>
    <dgm:pt modelId="{A82C1516-84A3-4C62-BBE0-8FDAE2BB64F6}" type="pres">
      <dgm:prSet presAssocID="{BF8A5E04-02CC-4D2E-9CF3-92BF13C82518}" presName="composite" presStyleCnt="0"/>
      <dgm:spPr/>
    </dgm:pt>
    <dgm:pt modelId="{DC4D91E3-4D5F-4FFE-8698-138D0DDC5843}" type="pres">
      <dgm:prSet presAssocID="{BF8A5E04-02CC-4D2E-9CF3-92BF13C82518}" presName="L1TextContainer" presStyleLbl="revTx" presStyleIdx="2" presStyleCnt="6">
        <dgm:presLayoutVars>
          <dgm:chMax val="1"/>
          <dgm:chPref val="1"/>
          <dgm:bulletEnabled val="1"/>
        </dgm:presLayoutVars>
      </dgm:prSet>
      <dgm:spPr/>
    </dgm:pt>
    <dgm:pt modelId="{93CF6CF4-9E07-4394-8331-3FB292BDFD12}" type="pres">
      <dgm:prSet presAssocID="{BF8A5E04-02CC-4D2E-9CF3-92BF13C82518}" presName="L2TextContainerWrapper" presStyleCnt="0">
        <dgm:presLayoutVars>
          <dgm:chMax val="0"/>
          <dgm:chPref val="0"/>
          <dgm:bulletEnabled val="1"/>
        </dgm:presLayoutVars>
      </dgm:prSet>
      <dgm:spPr/>
    </dgm:pt>
    <dgm:pt modelId="{043C4D82-85E2-462B-B660-2E818A323E42}" type="pres">
      <dgm:prSet presAssocID="{BF8A5E04-02CC-4D2E-9CF3-92BF13C82518}" presName="L2TextContainer" presStyleLbl="bgAccFollowNode1" presStyleIdx="2" presStyleCnt="6"/>
      <dgm:spPr/>
    </dgm:pt>
    <dgm:pt modelId="{53975DFE-D8AE-4678-AA5C-05F3F62888DF}" type="pres">
      <dgm:prSet presAssocID="{BF8A5E04-02CC-4D2E-9CF3-92BF13C82518}" presName="FlexibleEmptyPlaceHolder" presStyleCnt="0"/>
      <dgm:spPr/>
    </dgm:pt>
    <dgm:pt modelId="{C5F53034-7ABC-44B0-94B5-89CD6BE6D026}" type="pres">
      <dgm:prSet presAssocID="{BF8A5E04-02CC-4D2E-9CF3-92BF13C82518}" presName="ConnectLine" presStyleLbl="alignNode1" presStyleIdx="2" presStyleCnt="6"/>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2045199"/>
              <a:satOff val="-2728"/>
              <a:lumOff val="-8157"/>
              <a:alphaOff val="0"/>
            </a:schemeClr>
          </a:solidFill>
          <a:prstDash val="dash"/>
          <a:miter lim="800000"/>
        </a:ln>
        <a:effectLst>
          <a:outerShdw blurRad="57150" dist="19050" dir="5400000" algn="ctr" rotWithShape="0">
            <a:srgbClr val="000000">
              <a:alpha val="63000"/>
            </a:srgbClr>
          </a:outerShdw>
        </a:effectLst>
      </dgm:spPr>
    </dgm:pt>
    <dgm:pt modelId="{B4F2A60C-8BE0-4DE8-92C9-3D56297D1D2C}" type="pres">
      <dgm:prSet presAssocID="{BF8A5E04-02CC-4D2E-9CF3-92BF13C82518}" presName="ConnectorPoint" presStyleLbl="fgAcc1" presStyleIdx="2" presStyleCnt="6"/>
      <dgm:spPr>
        <a:solidFill>
          <a:schemeClr val="lt1">
            <a:alpha val="90000"/>
            <a:hueOff val="0"/>
            <a:satOff val="0"/>
            <a:lumOff val="0"/>
            <a:alphaOff val="0"/>
          </a:schemeClr>
        </a:solidFill>
        <a:ln w="6350" cap="flat" cmpd="sng" algn="ctr">
          <a:noFill/>
          <a:prstDash val="solid"/>
          <a:miter lim="800000"/>
        </a:ln>
        <a:effectLst/>
      </dgm:spPr>
    </dgm:pt>
    <dgm:pt modelId="{74343B6D-5417-489B-B11B-B2CE33FCD43A}" type="pres">
      <dgm:prSet presAssocID="{BF8A5E04-02CC-4D2E-9CF3-92BF13C82518}" presName="EmptyPlaceHolder" presStyleCnt="0"/>
      <dgm:spPr/>
    </dgm:pt>
    <dgm:pt modelId="{FC351704-824F-4303-B97C-87C7631EF130}" type="pres">
      <dgm:prSet presAssocID="{EFCDCC09-B945-4223-B729-1B561A06544E}" presName="spaceBetweenRectangles" presStyleCnt="0"/>
      <dgm:spPr/>
    </dgm:pt>
    <dgm:pt modelId="{552B618E-ACEE-443D-929D-16997B5F1EC7}" type="pres">
      <dgm:prSet presAssocID="{81E022B6-B481-45C6-A8A0-16A25BB0DCD2}" presName="composite" presStyleCnt="0"/>
      <dgm:spPr/>
    </dgm:pt>
    <dgm:pt modelId="{99320ED7-C658-4C34-9EA3-8CB7E6C1AB57}" type="pres">
      <dgm:prSet presAssocID="{81E022B6-B481-45C6-A8A0-16A25BB0DCD2}" presName="L1TextContainer" presStyleLbl="revTx" presStyleIdx="3" presStyleCnt="6">
        <dgm:presLayoutVars>
          <dgm:chMax val="1"/>
          <dgm:chPref val="1"/>
          <dgm:bulletEnabled val="1"/>
        </dgm:presLayoutVars>
      </dgm:prSet>
      <dgm:spPr/>
    </dgm:pt>
    <dgm:pt modelId="{96B19B6F-BA2D-4FA4-81B2-88692F87EEA9}" type="pres">
      <dgm:prSet presAssocID="{81E022B6-B481-45C6-A8A0-16A25BB0DCD2}" presName="L2TextContainerWrapper" presStyleCnt="0">
        <dgm:presLayoutVars>
          <dgm:chMax val="0"/>
          <dgm:chPref val="0"/>
          <dgm:bulletEnabled val="1"/>
        </dgm:presLayoutVars>
      </dgm:prSet>
      <dgm:spPr/>
    </dgm:pt>
    <dgm:pt modelId="{3CA3DEA8-ADEB-44D6-AA56-9B1702EAF35F}" type="pres">
      <dgm:prSet presAssocID="{81E022B6-B481-45C6-A8A0-16A25BB0DCD2}" presName="L2TextContainer" presStyleLbl="bgAccFollowNode1" presStyleIdx="3" presStyleCnt="6"/>
      <dgm:spPr/>
    </dgm:pt>
    <dgm:pt modelId="{05213243-8C3A-4F15-8669-9A2894F98894}" type="pres">
      <dgm:prSet presAssocID="{81E022B6-B481-45C6-A8A0-16A25BB0DCD2}" presName="FlexibleEmptyPlaceHolder" presStyleCnt="0"/>
      <dgm:spPr/>
    </dgm:pt>
    <dgm:pt modelId="{994A7474-BBDF-45D2-862C-6D947736E6B3}" type="pres">
      <dgm:prSet presAssocID="{81E022B6-B481-45C6-A8A0-16A25BB0DCD2}" presName="ConnectLine" presStyleLbl="alignNode1" presStyleIdx="3" presStyleCnt="6"/>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3067798"/>
              <a:satOff val="-4092"/>
              <a:lumOff val="-12235"/>
              <a:alphaOff val="0"/>
            </a:schemeClr>
          </a:solidFill>
          <a:prstDash val="dash"/>
          <a:miter lim="800000"/>
        </a:ln>
        <a:effectLst>
          <a:outerShdw blurRad="57150" dist="19050" dir="5400000" algn="ctr" rotWithShape="0">
            <a:srgbClr val="000000">
              <a:alpha val="63000"/>
            </a:srgbClr>
          </a:outerShdw>
        </a:effectLst>
      </dgm:spPr>
    </dgm:pt>
    <dgm:pt modelId="{33245B47-CD4D-4B47-B5AF-35D2F99C5B8B}" type="pres">
      <dgm:prSet presAssocID="{81E022B6-B481-45C6-A8A0-16A25BB0DCD2}" presName="ConnectorPoint" presStyleLbl="fgAcc1" presStyleIdx="3" presStyleCnt="6"/>
      <dgm:spPr>
        <a:solidFill>
          <a:schemeClr val="lt1">
            <a:alpha val="90000"/>
            <a:hueOff val="0"/>
            <a:satOff val="0"/>
            <a:lumOff val="0"/>
            <a:alphaOff val="0"/>
          </a:schemeClr>
        </a:solidFill>
        <a:ln w="6350" cap="flat" cmpd="sng" algn="ctr">
          <a:noFill/>
          <a:prstDash val="solid"/>
          <a:miter lim="800000"/>
        </a:ln>
        <a:effectLst/>
      </dgm:spPr>
    </dgm:pt>
    <dgm:pt modelId="{FD430C66-2966-4DBD-A94A-061F4FBC2085}" type="pres">
      <dgm:prSet presAssocID="{81E022B6-B481-45C6-A8A0-16A25BB0DCD2}" presName="EmptyPlaceHolder" presStyleCnt="0"/>
      <dgm:spPr/>
    </dgm:pt>
    <dgm:pt modelId="{4DFD1711-C6D1-436D-87B8-BC118690F8B2}" type="pres">
      <dgm:prSet presAssocID="{AC0EBB31-426A-4C73-8C93-F47863D694F6}" presName="spaceBetweenRectangles" presStyleCnt="0"/>
      <dgm:spPr/>
    </dgm:pt>
    <dgm:pt modelId="{E2FD69D8-694C-43DA-9B58-D2764E60A4A6}" type="pres">
      <dgm:prSet presAssocID="{65ECE91C-5063-459A-AFCE-3A18B948035B}" presName="composite" presStyleCnt="0"/>
      <dgm:spPr/>
    </dgm:pt>
    <dgm:pt modelId="{BDDA792D-1E6A-4F51-B9DE-A418EBA1F993}" type="pres">
      <dgm:prSet presAssocID="{65ECE91C-5063-459A-AFCE-3A18B948035B}" presName="L1TextContainer" presStyleLbl="revTx" presStyleIdx="4" presStyleCnt="6">
        <dgm:presLayoutVars>
          <dgm:chMax val="1"/>
          <dgm:chPref val="1"/>
          <dgm:bulletEnabled val="1"/>
        </dgm:presLayoutVars>
      </dgm:prSet>
      <dgm:spPr/>
    </dgm:pt>
    <dgm:pt modelId="{367A8FB3-9589-4F36-8F27-8B199BAD5B7E}" type="pres">
      <dgm:prSet presAssocID="{65ECE91C-5063-459A-AFCE-3A18B948035B}" presName="L2TextContainerWrapper" presStyleCnt="0">
        <dgm:presLayoutVars>
          <dgm:chMax val="0"/>
          <dgm:chPref val="0"/>
          <dgm:bulletEnabled val="1"/>
        </dgm:presLayoutVars>
      </dgm:prSet>
      <dgm:spPr/>
    </dgm:pt>
    <dgm:pt modelId="{FEEABC73-3471-40F0-9D4C-E75DE0DD1B87}" type="pres">
      <dgm:prSet presAssocID="{65ECE91C-5063-459A-AFCE-3A18B948035B}" presName="L2TextContainer" presStyleLbl="bgAccFollowNode1" presStyleIdx="4" presStyleCnt="6"/>
      <dgm:spPr/>
    </dgm:pt>
    <dgm:pt modelId="{3F7F1C7F-00BD-4AE0-B111-7256B144768F}" type="pres">
      <dgm:prSet presAssocID="{65ECE91C-5063-459A-AFCE-3A18B948035B}" presName="FlexibleEmptyPlaceHolder" presStyleCnt="0"/>
      <dgm:spPr/>
    </dgm:pt>
    <dgm:pt modelId="{41A3FFA8-69D1-4689-A698-48D469CC67F3}" type="pres">
      <dgm:prSet presAssocID="{65ECE91C-5063-459A-AFCE-3A18B948035B}" presName="ConnectLine" presStyleLbl="alignNode1" presStyleIdx="4" presStyleCnt="6"/>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4090398"/>
              <a:satOff val="-5456"/>
              <a:lumOff val="-16314"/>
              <a:alphaOff val="0"/>
            </a:schemeClr>
          </a:solidFill>
          <a:prstDash val="dash"/>
          <a:miter lim="800000"/>
        </a:ln>
        <a:effectLst>
          <a:outerShdw blurRad="57150" dist="19050" dir="5400000" algn="ctr" rotWithShape="0">
            <a:srgbClr val="000000">
              <a:alpha val="63000"/>
            </a:srgbClr>
          </a:outerShdw>
        </a:effectLst>
      </dgm:spPr>
    </dgm:pt>
    <dgm:pt modelId="{6F6E743C-3F28-4A47-8324-F6E7B4A9C00D}" type="pres">
      <dgm:prSet presAssocID="{65ECE91C-5063-459A-AFCE-3A18B948035B}" presName="ConnectorPoint" presStyleLbl="fgAcc1" presStyleIdx="4" presStyleCnt="6"/>
      <dgm:spPr>
        <a:solidFill>
          <a:schemeClr val="lt1">
            <a:alpha val="90000"/>
            <a:hueOff val="0"/>
            <a:satOff val="0"/>
            <a:lumOff val="0"/>
            <a:alphaOff val="0"/>
          </a:schemeClr>
        </a:solidFill>
        <a:ln w="6350" cap="flat" cmpd="sng" algn="ctr">
          <a:noFill/>
          <a:prstDash val="solid"/>
          <a:miter lim="800000"/>
        </a:ln>
        <a:effectLst/>
      </dgm:spPr>
    </dgm:pt>
    <dgm:pt modelId="{3E236DEA-1F51-464A-8A25-C1FCBC48F697}" type="pres">
      <dgm:prSet presAssocID="{65ECE91C-5063-459A-AFCE-3A18B948035B}" presName="EmptyPlaceHolder" presStyleCnt="0"/>
      <dgm:spPr/>
    </dgm:pt>
    <dgm:pt modelId="{DA62A551-2025-43B5-92A8-448E546E62B0}" type="pres">
      <dgm:prSet presAssocID="{E49F2141-990A-40B6-8D20-0D9D669E08D5}" presName="spaceBetweenRectangles" presStyleCnt="0"/>
      <dgm:spPr/>
    </dgm:pt>
    <dgm:pt modelId="{044071DF-40FE-428F-AF98-E2CAD2CC71D3}" type="pres">
      <dgm:prSet presAssocID="{B894EC1F-A3E1-4ABE-831C-5CBA4F679D55}" presName="composite" presStyleCnt="0"/>
      <dgm:spPr/>
    </dgm:pt>
    <dgm:pt modelId="{AE10078E-C51A-4CB5-8C27-FEC545FF3989}" type="pres">
      <dgm:prSet presAssocID="{B894EC1F-A3E1-4ABE-831C-5CBA4F679D55}" presName="L1TextContainer" presStyleLbl="revTx" presStyleIdx="5" presStyleCnt="6">
        <dgm:presLayoutVars>
          <dgm:chMax val="1"/>
          <dgm:chPref val="1"/>
          <dgm:bulletEnabled val="1"/>
        </dgm:presLayoutVars>
      </dgm:prSet>
      <dgm:spPr/>
    </dgm:pt>
    <dgm:pt modelId="{31873AF2-2299-4CC6-BC73-FAD3F7CDCCCE}" type="pres">
      <dgm:prSet presAssocID="{B894EC1F-A3E1-4ABE-831C-5CBA4F679D55}" presName="L2TextContainerWrapper" presStyleCnt="0">
        <dgm:presLayoutVars>
          <dgm:chMax val="0"/>
          <dgm:chPref val="0"/>
          <dgm:bulletEnabled val="1"/>
        </dgm:presLayoutVars>
      </dgm:prSet>
      <dgm:spPr/>
    </dgm:pt>
    <dgm:pt modelId="{A7BDB3BE-3C6C-470B-BFEE-9BFA14908B67}" type="pres">
      <dgm:prSet presAssocID="{B894EC1F-A3E1-4ABE-831C-5CBA4F679D55}" presName="L2TextContainer" presStyleLbl="bgAccFollowNode1" presStyleIdx="5" presStyleCnt="6"/>
      <dgm:spPr/>
    </dgm:pt>
    <dgm:pt modelId="{AE99399B-4314-48E3-AC7E-2CBD47C078AA}" type="pres">
      <dgm:prSet presAssocID="{B894EC1F-A3E1-4ABE-831C-5CBA4F679D55}" presName="FlexibleEmptyPlaceHolder" presStyleCnt="0"/>
      <dgm:spPr/>
    </dgm:pt>
    <dgm:pt modelId="{C411F454-ADCE-49DE-8B0E-17E4F0C71EE0}" type="pres">
      <dgm:prSet presAssocID="{B894EC1F-A3E1-4ABE-831C-5CBA4F679D55}" presName="ConnectLine" presStyleLbl="alignNode1" presStyleIdx="5" presStyleCnt="6"/>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5112997"/>
              <a:satOff val="-6820"/>
              <a:lumOff val="-20392"/>
              <a:alphaOff val="0"/>
            </a:schemeClr>
          </a:solidFill>
          <a:prstDash val="dash"/>
          <a:miter lim="800000"/>
        </a:ln>
        <a:effectLst>
          <a:outerShdw blurRad="57150" dist="19050" dir="5400000" algn="ctr" rotWithShape="0">
            <a:srgbClr val="000000">
              <a:alpha val="63000"/>
            </a:srgbClr>
          </a:outerShdw>
        </a:effectLst>
      </dgm:spPr>
    </dgm:pt>
    <dgm:pt modelId="{306AD851-B2FE-47DB-97F7-F78119BCC5FF}" type="pres">
      <dgm:prSet presAssocID="{B894EC1F-A3E1-4ABE-831C-5CBA4F679D55}" presName="ConnectorPoint" presStyleLbl="fgAcc1" presStyleIdx="5" presStyleCnt="6"/>
      <dgm:spPr>
        <a:solidFill>
          <a:schemeClr val="lt1">
            <a:alpha val="90000"/>
            <a:hueOff val="0"/>
            <a:satOff val="0"/>
            <a:lumOff val="0"/>
            <a:alphaOff val="0"/>
          </a:schemeClr>
        </a:solidFill>
        <a:ln w="6350" cap="flat" cmpd="sng" algn="ctr">
          <a:noFill/>
          <a:prstDash val="solid"/>
          <a:miter lim="800000"/>
        </a:ln>
        <a:effectLst/>
      </dgm:spPr>
    </dgm:pt>
    <dgm:pt modelId="{2CA51178-4BBB-492F-BB1F-09BA0B161DBD}" type="pres">
      <dgm:prSet presAssocID="{B894EC1F-A3E1-4ABE-831C-5CBA4F679D55}" presName="EmptyPlaceHolder" presStyleCnt="0"/>
      <dgm:spPr/>
    </dgm:pt>
  </dgm:ptLst>
  <dgm:cxnLst>
    <dgm:cxn modelId="{3923B200-A7E3-43DA-AAE2-545F3D15E597}" type="presOf" srcId="{4F948F31-FDE2-4BBF-9D8F-01211DDA737C}" destId="{12499747-5905-49DF-9C37-38503F667B11}" srcOrd="0" destOrd="1" presId="urn:microsoft.com/office/officeart/2017/3/layout/HorizontalPathTimeline"/>
    <dgm:cxn modelId="{07B6350D-8F8C-4CBE-90CC-7A8D375596E3}" type="presOf" srcId="{32ABCF5B-CDB5-4745-858A-C9A7B16651CE}" destId="{FEEABC73-3471-40F0-9D4C-E75DE0DD1B87}" srcOrd="0" destOrd="0" presId="urn:microsoft.com/office/officeart/2017/3/layout/HorizontalPathTimeline"/>
    <dgm:cxn modelId="{53ACC110-C09E-4842-8116-3EADCF9352BE}" type="presOf" srcId="{022B349B-A2A4-46FE-9408-3B29FC59A6E3}" destId="{1473BBBD-EBE8-4C09-B0BF-50C62555889F}" srcOrd="0" destOrd="0" presId="urn:microsoft.com/office/officeart/2017/3/layout/HorizontalPathTimeline"/>
    <dgm:cxn modelId="{3ED7281A-89CB-4A25-AC75-15043B8640A1}" type="presOf" srcId="{65ECE91C-5063-459A-AFCE-3A18B948035B}" destId="{BDDA792D-1E6A-4F51-B9DE-A418EBA1F993}" srcOrd="0" destOrd="0" presId="urn:microsoft.com/office/officeart/2017/3/layout/HorizontalPathTimeline"/>
    <dgm:cxn modelId="{70E1BC1B-3041-4FEF-8534-C088D6E3D8A7}" srcId="{F28E5746-C1CD-4CFA-B86F-8F2054F0293E}" destId="{9B019A2A-BF91-4F01-9F98-3FC7A499E329}" srcOrd="0" destOrd="0" parTransId="{C12F99D5-FB9F-4E1D-BA30-CC9660A3DC50}" sibTransId="{1D7CD8BC-300A-4E96-9025-680C41C4742D}"/>
    <dgm:cxn modelId="{6016E11E-3F9B-46AB-AE60-350D7CB7EC07}" srcId="{F28E5746-C1CD-4CFA-B86F-8F2054F0293E}" destId="{BF8A5E04-02CC-4D2E-9CF3-92BF13C82518}" srcOrd="2" destOrd="0" parTransId="{5549D9F8-8F0D-400A-ACD2-053F8EEAA452}" sibTransId="{EFCDCC09-B945-4223-B729-1B561A06544E}"/>
    <dgm:cxn modelId="{B0BE1E26-366D-428F-B090-C83077C488E4}" type="presOf" srcId="{B894EC1F-A3E1-4ABE-831C-5CBA4F679D55}" destId="{AE10078E-C51A-4CB5-8C27-FEC545FF3989}" srcOrd="0" destOrd="0" presId="urn:microsoft.com/office/officeart/2017/3/layout/HorizontalPathTimeline"/>
    <dgm:cxn modelId="{0137305C-2F47-43F1-BEDB-747E6FBA2BCD}" srcId="{F28E5746-C1CD-4CFA-B86F-8F2054F0293E}" destId="{81E022B6-B481-45C6-A8A0-16A25BB0DCD2}" srcOrd="3" destOrd="0" parTransId="{6F9AC0EF-5565-4CE3-BBAE-12A945DA46DC}" sibTransId="{AC0EBB31-426A-4C73-8C93-F47863D694F6}"/>
    <dgm:cxn modelId="{A550E360-9F04-452A-BC23-454E1BA79989}" type="presOf" srcId="{F28E5746-C1CD-4CFA-B86F-8F2054F0293E}" destId="{81BD48C5-9BE7-457C-BA92-53A5F79E4676}" srcOrd="0" destOrd="0" presId="urn:microsoft.com/office/officeart/2017/3/layout/HorizontalPathTimeline"/>
    <dgm:cxn modelId="{87852358-E991-4B90-B05B-D44138A2A443}" srcId="{022B349B-A2A4-46FE-9408-3B29FC59A6E3}" destId="{77A63583-F5EA-4248-96B2-7349327135E8}" srcOrd="0" destOrd="0" parTransId="{3EA06E3E-D4F8-4CEF-9EC4-79B47AB09936}" sibTransId="{4549B7EF-224B-4032-A97F-B25505F78534}"/>
    <dgm:cxn modelId="{E72FDA58-0AAC-4477-9C80-8E0409639EE2}" srcId="{9B019A2A-BF91-4F01-9F98-3FC7A499E329}" destId="{06A42B6B-B4BB-4A9D-9A11-ED5AE29D63CB}" srcOrd="0" destOrd="0" parTransId="{D80C6A03-6421-45E6-9C28-E3334C5E702D}" sibTransId="{BCE243EC-C0EA-44DD-9B47-4810265B6F86}"/>
    <dgm:cxn modelId="{537DE87E-1EFE-44DF-8036-29C134FEDBBE}" type="presOf" srcId="{BF8A5E04-02CC-4D2E-9CF3-92BF13C82518}" destId="{DC4D91E3-4D5F-4FFE-8698-138D0DDC5843}" srcOrd="0" destOrd="0" presId="urn:microsoft.com/office/officeart/2017/3/layout/HorizontalPathTimeline"/>
    <dgm:cxn modelId="{FBAA6381-1FE9-478C-B8F3-4A344C507216}" srcId="{F28E5746-C1CD-4CFA-B86F-8F2054F0293E}" destId="{022B349B-A2A4-46FE-9408-3B29FC59A6E3}" srcOrd="1" destOrd="0" parTransId="{D55D3C32-7C27-4A1A-B208-737AB4C54190}" sibTransId="{219477C6-6514-4586-8F49-5EFD4EDCCB8D}"/>
    <dgm:cxn modelId="{BCFE2997-433A-480E-ABA9-378173ED1387}" srcId="{81E022B6-B481-45C6-A8A0-16A25BB0DCD2}" destId="{BA23F3B1-AAC7-4669-BE71-A8CC3DB1C45A}" srcOrd="0" destOrd="0" parTransId="{6A593877-3082-411F-96CB-678A2B332901}" sibTransId="{D5F46DD3-D8FA-4F63-AF1A-ED26A5F9F2A4}"/>
    <dgm:cxn modelId="{F317ED97-B197-4285-B3FE-D3A9C134ABF2}" srcId="{B894EC1F-A3E1-4ABE-831C-5CBA4F679D55}" destId="{6AE3E6AA-73C2-4E7B-9749-BDC238324D89}" srcOrd="0" destOrd="0" parTransId="{A4511088-AA54-4513-A930-AB3DEA32C809}" sibTransId="{EF4B0910-233F-4EAF-87F7-C9316F1ABE87}"/>
    <dgm:cxn modelId="{EC38889A-C6ED-4C27-A6AA-2C9F0DC54D2F}" srcId="{77A63583-F5EA-4248-96B2-7349327135E8}" destId="{4F948F31-FDE2-4BBF-9D8F-01211DDA737C}" srcOrd="0" destOrd="0" parTransId="{2B5806FC-83F0-4BC2-AECE-53E6BE3EFB5E}" sibTransId="{0695A226-053A-4B56-9ED0-5E01DAEDBC96}"/>
    <dgm:cxn modelId="{A857049D-63BC-42EF-845F-DFF1F10872CB}" type="presOf" srcId="{9B019A2A-BF91-4F01-9F98-3FC7A499E329}" destId="{D7B8B710-F801-4D27-85E5-04A324648D51}" srcOrd="0" destOrd="0" presId="urn:microsoft.com/office/officeart/2017/3/layout/HorizontalPathTimeline"/>
    <dgm:cxn modelId="{B76341B4-C740-40E8-88AB-0F8CDAE5AF43}" srcId="{F28E5746-C1CD-4CFA-B86F-8F2054F0293E}" destId="{65ECE91C-5063-459A-AFCE-3A18B948035B}" srcOrd="4" destOrd="0" parTransId="{CCBDBAE5-F164-40FA-8D4F-B25807D84BEB}" sibTransId="{E49F2141-990A-40B6-8D20-0D9D669E08D5}"/>
    <dgm:cxn modelId="{500F5FCB-30ED-4567-8BDB-1CDED64686BA}" type="presOf" srcId="{6AE3E6AA-73C2-4E7B-9749-BDC238324D89}" destId="{A7BDB3BE-3C6C-470B-BFEE-9BFA14908B67}" srcOrd="0" destOrd="0" presId="urn:microsoft.com/office/officeart/2017/3/layout/HorizontalPathTimeline"/>
    <dgm:cxn modelId="{1C58C3D4-C88C-4BFA-9C65-01497A74676F}" type="presOf" srcId="{81E022B6-B481-45C6-A8A0-16A25BB0DCD2}" destId="{99320ED7-C658-4C34-9EA3-8CB7E6C1AB57}" srcOrd="0" destOrd="0" presId="urn:microsoft.com/office/officeart/2017/3/layout/HorizontalPathTimeline"/>
    <dgm:cxn modelId="{9EA376DA-7033-4075-9D3E-20A4545A6633}" srcId="{65ECE91C-5063-459A-AFCE-3A18B948035B}" destId="{32ABCF5B-CDB5-4745-858A-C9A7B16651CE}" srcOrd="0" destOrd="0" parTransId="{E0CA36FF-7EC7-49D4-A664-5B7368B31938}" sibTransId="{19EB81DC-2BE8-4F2F-980C-5235B506BAB9}"/>
    <dgm:cxn modelId="{0DF24FE6-D23B-49F4-A96D-4BF1A77249E6}" type="presOf" srcId="{77A63583-F5EA-4248-96B2-7349327135E8}" destId="{12499747-5905-49DF-9C37-38503F667B11}" srcOrd="0" destOrd="0" presId="urn:microsoft.com/office/officeart/2017/3/layout/HorizontalPathTimeline"/>
    <dgm:cxn modelId="{E7253BEF-D8CF-4CDB-8D20-9EF851FFD42F}" type="presOf" srcId="{2469FD1A-881E-4756-B7A4-E6DD8806DB0C}" destId="{043C4D82-85E2-462B-B660-2E818A323E42}" srcOrd="0" destOrd="0" presId="urn:microsoft.com/office/officeart/2017/3/layout/HorizontalPathTimeline"/>
    <dgm:cxn modelId="{DE26E6F2-8D36-4C98-98FA-406E4667B1AC}" type="presOf" srcId="{BA23F3B1-AAC7-4669-BE71-A8CC3DB1C45A}" destId="{3CA3DEA8-ADEB-44D6-AA56-9B1702EAF35F}" srcOrd="0" destOrd="0" presId="urn:microsoft.com/office/officeart/2017/3/layout/HorizontalPathTimeline"/>
    <dgm:cxn modelId="{3465D6F8-F8B8-4EF3-B164-4FA4B20D707E}" type="presOf" srcId="{06A42B6B-B4BB-4A9D-9A11-ED5AE29D63CB}" destId="{75D52DB0-6A48-4A7D-B582-23B3D9876DC4}" srcOrd="0" destOrd="0" presId="urn:microsoft.com/office/officeart/2017/3/layout/HorizontalPathTimeline"/>
    <dgm:cxn modelId="{E4D974FC-8548-4ADF-862B-21452866C97F}" srcId="{F28E5746-C1CD-4CFA-B86F-8F2054F0293E}" destId="{B894EC1F-A3E1-4ABE-831C-5CBA4F679D55}" srcOrd="5" destOrd="0" parTransId="{21DC1AA9-8AAE-4F47-9328-3BA6796B0B49}" sibTransId="{4F1D62AC-2C20-42EB-855A-805B928E9630}"/>
    <dgm:cxn modelId="{4301A3FC-7B9E-491F-9917-0CCE8437F547}" srcId="{BF8A5E04-02CC-4D2E-9CF3-92BF13C82518}" destId="{2469FD1A-881E-4756-B7A4-E6DD8806DB0C}" srcOrd="0" destOrd="0" parTransId="{C6836DDC-1341-4B99-BF51-BADAC313642E}" sibTransId="{942F85C2-ABAB-4997-90B6-B3C66BD277B9}"/>
    <dgm:cxn modelId="{1CFB47B3-C787-4FEB-82CB-1353F70BD2A5}" type="presParOf" srcId="{81BD48C5-9BE7-457C-BA92-53A5F79E4676}" destId="{17D182D8-D74F-45E6-8742-BED8A417717E}" srcOrd="0" destOrd="0" presId="urn:microsoft.com/office/officeart/2017/3/layout/HorizontalPathTimeline"/>
    <dgm:cxn modelId="{0B9E3B1D-6DD7-4D24-B03C-59ECB11E432C}" type="presParOf" srcId="{81BD48C5-9BE7-457C-BA92-53A5F79E4676}" destId="{7BC2055B-C6E8-4FC3-8E0B-AB7B29DD8BE3}" srcOrd="1" destOrd="0" presId="urn:microsoft.com/office/officeart/2017/3/layout/HorizontalPathTimeline"/>
    <dgm:cxn modelId="{B4172879-9E5C-4789-9494-3B9B189C0B71}" type="presParOf" srcId="{7BC2055B-C6E8-4FC3-8E0B-AB7B29DD8BE3}" destId="{2D000517-AB9B-4550-867D-A22B11C58E86}" srcOrd="0" destOrd="0" presId="urn:microsoft.com/office/officeart/2017/3/layout/HorizontalPathTimeline"/>
    <dgm:cxn modelId="{32DD40B7-488D-41DE-8DBF-BF90CD82926A}" type="presParOf" srcId="{2D000517-AB9B-4550-867D-A22B11C58E86}" destId="{D7B8B710-F801-4D27-85E5-04A324648D51}" srcOrd="0" destOrd="0" presId="urn:microsoft.com/office/officeart/2017/3/layout/HorizontalPathTimeline"/>
    <dgm:cxn modelId="{603B744C-1AC0-4CA4-91F7-284FEA5FF40C}" type="presParOf" srcId="{2D000517-AB9B-4550-867D-A22B11C58E86}" destId="{74CE1934-913D-4ADE-99E0-9FC7EC920A05}" srcOrd="1" destOrd="0" presId="urn:microsoft.com/office/officeart/2017/3/layout/HorizontalPathTimeline"/>
    <dgm:cxn modelId="{9F698888-D72A-4D36-8520-9FCDBC180211}" type="presParOf" srcId="{74CE1934-913D-4ADE-99E0-9FC7EC920A05}" destId="{75D52DB0-6A48-4A7D-B582-23B3D9876DC4}" srcOrd="0" destOrd="0" presId="urn:microsoft.com/office/officeart/2017/3/layout/HorizontalPathTimeline"/>
    <dgm:cxn modelId="{6750B3D7-D22B-471B-883A-437342E36241}" type="presParOf" srcId="{74CE1934-913D-4ADE-99E0-9FC7EC920A05}" destId="{41D6121A-17E8-444E-9803-97D861060A72}" srcOrd="1" destOrd="0" presId="urn:microsoft.com/office/officeart/2017/3/layout/HorizontalPathTimeline"/>
    <dgm:cxn modelId="{142C9888-F853-4E7E-94D4-485F33E02A27}" type="presParOf" srcId="{2D000517-AB9B-4550-867D-A22B11C58E86}" destId="{1799A827-8516-4505-A90F-FCA23FCD550F}" srcOrd="2" destOrd="0" presId="urn:microsoft.com/office/officeart/2017/3/layout/HorizontalPathTimeline"/>
    <dgm:cxn modelId="{DB490DBF-1E47-496F-A10E-1D0413E4B385}" type="presParOf" srcId="{2D000517-AB9B-4550-867D-A22B11C58E86}" destId="{9B75D272-099D-4F0B-8E94-27B116219A34}" srcOrd="3" destOrd="0" presId="urn:microsoft.com/office/officeart/2017/3/layout/HorizontalPathTimeline"/>
    <dgm:cxn modelId="{A91FD926-FFD4-4647-AE2A-7AD8F2F3C9FA}" type="presParOf" srcId="{2D000517-AB9B-4550-867D-A22B11C58E86}" destId="{9BBC0587-B77D-41D5-B016-517A077CC2E3}" srcOrd="4" destOrd="0" presId="urn:microsoft.com/office/officeart/2017/3/layout/HorizontalPathTimeline"/>
    <dgm:cxn modelId="{4C86B951-5C56-4096-8718-83D7ED0D6164}" type="presParOf" srcId="{7BC2055B-C6E8-4FC3-8E0B-AB7B29DD8BE3}" destId="{E35A6F21-C3DE-4974-981C-EE662E5A4092}" srcOrd="1" destOrd="0" presId="urn:microsoft.com/office/officeart/2017/3/layout/HorizontalPathTimeline"/>
    <dgm:cxn modelId="{B25D9F54-2CDA-40EB-BB6F-CBBD5F3424B3}" type="presParOf" srcId="{7BC2055B-C6E8-4FC3-8E0B-AB7B29DD8BE3}" destId="{179E6E9E-FB00-4626-A388-B547FC0FA53E}" srcOrd="2" destOrd="0" presId="urn:microsoft.com/office/officeart/2017/3/layout/HorizontalPathTimeline"/>
    <dgm:cxn modelId="{78ECC81F-B5DA-496F-A659-2241D95125F8}" type="presParOf" srcId="{179E6E9E-FB00-4626-A388-B547FC0FA53E}" destId="{1473BBBD-EBE8-4C09-B0BF-50C62555889F}" srcOrd="0" destOrd="0" presId="urn:microsoft.com/office/officeart/2017/3/layout/HorizontalPathTimeline"/>
    <dgm:cxn modelId="{05EBEECC-AF0C-4180-93BE-A3FDEB0CE7B0}" type="presParOf" srcId="{179E6E9E-FB00-4626-A388-B547FC0FA53E}" destId="{8499744F-0B1A-45E0-B8A9-039C1F645D9C}" srcOrd="1" destOrd="0" presId="urn:microsoft.com/office/officeart/2017/3/layout/HorizontalPathTimeline"/>
    <dgm:cxn modelId="{F8B7635E-3AFA-4C79-90C0-D34B9D55DA5F}" type="presParOf" srcId="{8499744F-0B1A-45E0-B8A9-039C1F645D9C}" destId="{12499747-5905-49DF-9C37-38503F667B11}" srcOrd="0" destOrd="0" presId="urn:microsoft.com/office/officeart/2017/3/layout/HorizontalPathTimeline"/>
    <dgm:cxn modelId="{5F75907C-BAC7-41B8-B9DC-D1BA0508BE13}" type="presParOf" srcId="{8499744F-0B1A-45E0-B8A9-039C1F645D9C}" destId="{8CB2C70B-9817-49F5-9A02-97EB31261C80}" srcOrd="1" destOrd="0" presId="urn:microsoft.com/office/officeart/2017/3/layout/HorizontalPathTimeline"/>
    <dgm:cxn modelId="{B9C10F13-4567-47AA-89A5-2EEAE91340E1}" type="presParOf" srcId="{179E6E9E-FB00-4626-A388-B547FC0FA53E}" destId="{C47BC050-4593-449A-930E-61EA6F974931}" srcOrd="2" destOrd="0" presId="urn:microsoft.com/office/officeart/2017/3/layout/HorizontalPathTimeline"/>
    <dgm:cxn modelId="{ED5F1F65-3347-4770-89CD-51DCD4B9E96F}" type="presParOf" srcId="{179E6E9E-FB00-4626-A388-B547FC0FA53E}" destId="{DA8DE9BA-BFA5-4E36-8B80-F967CB4B9C10}" srcOrd="3" destOrd="0" presId="urn:microsoft.com/office/officeart/2017/3/layout/HorizontalPathTimeline"/>
    <dgm:cxn modelId="{B197AC38-A5A3-4772-A800-7FB7AE8C6272}" type="presParOf" srcId="{179E6E9E-FB00-4626-A388-B547FC0FA53E}" destId="{7ACA4EE7-EB81-4E9A-9FEE-4B8B4EFA3252}" srcOrd="4" destOrd="0" presId="urn:microsoft.com/office/officeart/2017/3/layout/HorizontalPathTimeline"/>
    <dgm:cxn modelId="{DFD91D75-3D73-4195-8D4A-817A1661E898}" type="presParOf" srcId="{7BC2055B-C6E8-4FC3-8E0B-AB7B29DD8BE3}" destId="{FD7F2A92-99F4-4B88-B91B-D46DC4C6C378}" srcOrd="3" destOrd="0" presId="urn:microsoft.com/office/officeart/2017/3/layout/HorizontalPathTimeline"/>
    <dgm:cxn modelId="{E4F77FBF-6004-4B63-BABC-C984DEC82B86}" type="presParOf" srcId="{7BC2055B-C6E8-4FC3-8E0B-AB7B29DD8BE3}" destId="{A82C1516-84A3-4C62-BBE0-8FDAE2BB64F6}" srcOrd="4" destOrd="0" presId="urn:microsoft.com/office/officeart/2017/3/layout/HorizontalPathTimeline"/>
    <dgm:cxn modelId="{0702FDD8-A5E0-4D77-AEBC-A266128EEC0A}" type="presParOf" srcId="{A82C1516-84A3-4C62-BBE0-8FDAE2BB64F6}" destId="{DC4D91E3-4D5F-4FFE-8698-138D0DDC5843}" srcOrd="0" destOrd="0" presId="urn:microsoft.com/office/officeart/2017/3/layout/HorizontalPathTimeline"/>
    <dgm:cxn modelId="{848EC27B-AE47-4786-95E2-8B584937DD94}" type="presParOf" srcId="{A82C1516-84A3-4C62-BBE0-8FDAE2BB64F6}" destId="{93CF6CF4-9E07-4394-8331-3FB292BDFD12}" srcOrd="1" destOrd="0" presId="urn:microsoft.com/office/officeart/2017/3/layout/HorizontalPathTimeline"/>
    <dgm:cxn modelId="{68D9FE66-821C-4C70-9C9D-01ED9D4573BD}" type="presParOf" srcId="{93CF6CF4-9E07-4394-8331-3FB292BDFD12}" destId="{043C4D82-85E2-462B-B660-2E818A323E42}" srcOrd="0" destOrd="0" presId="urn:microsoft.com/office/officeart/2017/3/layout/HorizontalPathTimeline"/>
    <dgm:cxn modelId="{ACC81083-5A89-4A84-9C92-23909D08DBC8}" type="presParOf" srcId="{93CF6CF4-9E07-4394-8331-3FB292BDFD12}" destId="{53975DFE-D8AE-4678-AA5C-05F3F62888DF}" srcOrd="1" destOrd="0" presId="urn:microsoft.com/office/officeart/2017/3/layout/HorizontalPathTimeline"/>
    <dgm:cxn modelId="{7E731658-92F2-4C35-92CF-E2C7D20F4643}" type="presParOf" srcId="{A82C1516-84A3-4C62-BBE0-8FDAE2BB64F6}" destId="{C5F53034-7ABC-44B0-94B5-89CD6BE6D026}" srcOrd="2" destOrd="0" presId="urn:microsoft.com/office/officeart/2017/3/layout/HorizontalPathTimeline"/>
    <dgm:cxn modelId="{3B048A5F-802B-439D-943A-D6E279E7E6A0}" type="presParOf" srcId="{A82C1516-84A3-4C62-BBE0-8FDAE2BB64F6}" destId="{B4F2A60C-8BE0-4DE8-92C9-3D56297D1D2C}" srcOrd="3" destOrd="0" presId="urn:microsoft.com/office/officeart/2017/3/layout/HorizontalPathTimeline"/>
    <dgm:cxn modelId="{E2E6E77A-B4A8-476F-970B-0DCDB1327774}" type="presParOf" srcId="{A82C1516-84A3-4C62-BBE0-8FDAE2BB64F6}" destId="{74343B6D-5417-489B-B11B-B2CE33FCD43A}" srcOrd="4" destOrd="0" presId="urn:microsoft.com/office/officeart/2017/3/layout/HorizontalPathTimeline"/>
    <dgm:cxn modelId="{68DE2DF9-E111-4EE4-99F8-97FC3A763FB6}" type="presParOf" srcId="{7BC2055B-C6E8-4FC3-8E0B-AB7B29DD8BE3}" destId="{FC351704-824F-4303-B97C-87C7631EF130}" srcOrd="5" destOrd="0" presId="urn:microsoft.com/office/officeart/2017/3/layout/HorizontalPathTimeline"/>
    <dgm:cxn modelId="{6BD414FC-9A87-4C35-90E4-28FE768E8C30}" type="presParOf" srcId="{7BC2055B-C6E8-4FC3-8E0B-AB7B29DD8BE3}" destId="{552B618E-ACEE-443D-929D-16997B5F1EC7}" srcOrd="6" destOrd="0" presId="urn:microsoft.com/office/officeart/2017/3/layout/HorizontalPathTimeline"/>
    <dgm:cxn modelId="{0502AA26-C55B-49D8-9D34-049DD127C7F3}" type="presParOf" srcId="{552B618E-ACEE-443D-929D-16997B5F1EC7}" destId="{99320ED7-C658-4C34-9EA3-8CB7E6C1AB57}" srcOrd="0" destOrd="0" presId="urn:microsoft.com/office/officeart/2017/3/layout/HorizontalPathTimeline"/>
    <dgm:cxn modelId="{1550D070-F309-4FCF-8668-F0C94CA756FA}" type="presParOf" srcId="{552B618E-ACEE-443D-929D-16997B5F1EC7}" destId="{96B19B6F-BA2D-4FA4-81B2-88692F87EEA9}" srcOrd="1" destOrd="0" presId="urn:microsoft.com/office/officeart/2017/3/layout/HorizontalPathTimeline"/>
    <dgm:cxn modelId="{A7C1D58E-2418-4FCA-A9E7-4D431DF96AE1}" type="presParOf" srcId="{96B19B6F-BA2D-4FA4-81B2-88692F87EEA9}" destId="{3CA3DEA8-ADEB-44D6-AA56-9B1702EAF35F}" srcOrd="0" destOrd="0" presId="urn:microsoft.com/office/officeart/2017/3/layout/HorizontalPathTimeline"/>
    <dgm:cxn modelId="{392D3D57-8018-4792-BA5F-C79A55DCB33D}" type="presParOf" srcId="{96B19B6F-BA2D-4FA4-81B2-88692F87EEA9}" destId="{05213243-8C3A-4F15-8669-9A2894F98894}" srcOrd="1" destOrd="0" presId="urn:microsoft.com/office/officeart/2017/3/layout/HorizontalPathTimeline"/>
    <dgm:cxn modelId="{9601E5FC-0F13-45CC-B6EF-F59D4314F72D}" type="presParOf" srcId="{552B618E-ACEE-443D-929D-16997B5F1EC7}" destId="{994A7474-BBDF-45D2-862C-6D947736E6B3}" srcOrd="2" destOrd="0" presId="urn:microsoft.com/office/officeart/2017/3/layout/HorizontalPathTimeline"/>
    <dgm:cxn modelId="{B60E6510-7B76-48E4-BFDE-15CE39743E37}" type="presParOf" srcId="{552B618E-ACEE-443D-929D-16997B5F1EC7}" destId="{33245B47-CD4D-4B47-B5AF-35D2F99C5B8B}" srcOrd="3" destOrd="0" presId="urn:microsoft.com/office/officeart/2017/3/layout/HorizontalPathTimeline"/>
    <dgm:cxn modelId="{04609CE2-605B-4FE0-9FCC-A5B034FC181E}" type="presParOf" srcId="{552B618E-ACEE-443D-929D-16997B5F1EC7}" destId="{FD430C66-2966-4DBD-A94A-061F4FBC2085}" srcOrd="4" destOrd="0" presId="urn:microsoft.com/office/officeart/2017/3/layout/HorizontalPathTimeline"/>
    <dgm:cxn modelId="{B3C64234-AEFD-4129-A170-93B149180812}" type="presParOf" srcId="{7BC2055B-C6E8-4FC3-8E0B-AB7B29DD8BE3}" destId="{4DFD1711-C6D1-436D-87B8-BC118690F8B2}" srcOrd="7" destOrd="0" presId="urn:microsoft.com/office/officeart/2017/3/layout/HorizontalPathTimeline"/>
    <dgm:cxn modelId="{B17249C4-70EF-40C5-B87C-D8D72E74E790}" type="presParOf" srcId="{7BC2055B-C6E8-4FC3-8E0B-AB7B29DD8BE3}" destId="{E2FD69D8-694C-43DA-9B58-D2764E60A4A6}" srcOrd="8" destOrd="0" presId="urn:microsoft.com/office/officeart/2017/3/layout/HorizontalPathTimeline"/>
    <dgm:cxn modelId="{BE77F998-4D05-4D6C-9C77-4EE7F4B2962A}" type="presParOf" srcId="{E2FD69D8-694C-43DA-9B58-D2764E60A4A6}" destId="{BDDA792D-1E6A-4F51-B9DE-A418EBA1F993}" srcOrd="0" destOrd="0" presId="urn:microsoft.com/office/officeart/2017/3/layout/HorizontalPathTimeline"/>
    <dgm:cxn modelId="{7519AF64-1AB7-483F-A356-30DFE340A3A0}" type="presParOf" srcId="{E2FD69D8-694C-43DA-9B58-D2764E60A4A6}" destId="{367A8FB3-9589-4F36-8F27-8B199BAD5B7E}" srcOrd="1" destOrd="0" presId="urn:microsoft.com/office/officeart/2017/3/layout/HorizontalPathTimeline"/>
    <dgm:cxn modelId="{F5289289-CAE5-45D1-8C1F-FF11FB991C5C}" type="presParOf" srcId="{367A8FB3-9589-4F36-8F27-8B199BAD5B7E}" destId="{FEEABC73-3471-40F0-9D4C-E75DE0DD1B87}" srcOrd="0" destOrd="0" presId="urn:microsoft.com/office/officeart/2017/3/layout/HorizontalPathTimeline"/>
    <dgm:cxn modelId="{24CBFA52-34BA-451F-AA57-BB11D983F1E1}" type="presParOf" srcId="{367A8FB3-9589-4F36-8F27-8B199BAD5B7E}" destId="{3F7F1C7F-00BD-4AE0-B111-7256B144768F}" srcOrd="1" destOrd="0" presId="urn:microsoft.com/office/officeart/2017/3/layout/HorizontalPathTimeline"/>
    <dgm:cxn modelId="{AC0E6537-EC41-44AA-83E3-EB66BE1ADA8C}" type="presParOf" srcId="{E2FD69D8-694C-43DA-9B58-D2764E60A4A6}" destId="{41A3FFA8-69D1-4689-A698-48D469CC67F3}" srcOrd="2" destOrd="0" presId="urn:microsoft.com/office/officeart/2017/3/layout/HorizontalPathTimeline"/>
    <dgm:cxn modelId="{6F5FD126-5B61-4EF0-90D0-5DF7A0806FB0}" type="presParOf" srcId="{E2FD69D8-694C-43DA-9B58-D2764E60A4A6}" destId="{6F6E743C-3F28-4A47-8324-F6E7B4A9C00D}" srcOrd="3" destOrd="0" presId="urn:microsoft.com/office/officeart/2017/3/layout/HorizontalPathTimeline"/>
    <dgm:cxn modelId="{3A274B86-B271-4933-B66C-7E553BE1A2EA}" type="presParOf" srcId="{E2FD69D8-694C-43DA-9B58-D2764E60A4A6}" destId="{3E236DEA-1F51-464A-8A25-C1FCBC48F697}" srcOrd="4" destOrd="0" presId="urn:microsoft.com/office/officeart/2017/3/layout/HorizontalPathTimeline"/>
    <dgm:cxn modelId="{672B7C0B-44EA-4A86-B69F-EBA7CF9B25FF}" type="presParOf" srcId="{7BC2055B-C6E8-4FC3-8E0B-AB7B29DD8BE3}" destId="{DA62A551-2025-43B5-92A8-448E546E62B0}" srcOrd="9" destOrd="0" presId="urn:microsoft.com/office/officeart/2017/3/layout/HorizontalPathTimeline"/>
    <dgm:cxn modelId="{6B87CAF0-3CED-4F82-9FB9-66CAEA074F9E}" type="presParOf" srcId="{7BC2055B-C6E8-4FC3-8E0B-AB7B29DD8BE3}" destId="{044071DF-40FE-428F-AF98-E2CAD2CC71D3}" srcOrd="10" destOrd="0" presId="urn:microsoft.com/office/officeart/2017/3/layout/HorizontalPathTimeline"/>
    <dgm:cxn modelId="{5AE3969E-4ECC-4F73-BDAF-411A3609F9A6}" type="presParOf" srcId="{044071DF-40FE-428F-AF98-E2CAD2CC71D3}" destId="{AE10078E-C51A-4CB5-8C27-FEC545FF3989}" srcOrd="0" destOrd="0" presId="urn:microsoft.com/office/officeart/2017/3/layout/HorizontalPathTimeline"/>
    <dgm:cxn modelId="{C9E42962-338F-4C71-9C11-9CDF02AA69D5}" type="presParOf" srcId="{044071DF-40FE-428F-AF98-E2CAD2CC71D3}" destId="{31873AF2-2299-4CC6-BC73-FAD3F7CDCCCE}" srcOrd="1" destOrd="0" presId="urn:microsoft.com/office/officeart/2017/3/layout/HorizontalPathTimeline"/>
    <dgm:cxn modelId="{EFD7D3C0-BFFA-4B86-93B7-E5B64ED6CD68}" type="presParOf" srcId="{31873AF2-2299-4CC6-BC73-FAD3F7CDCCCE}" destId="{A7BDB3BE-3C6C-470B-BFEE-9BFA14908B67}" srcOrd="0" destOrd="0" presId="urn:microsoft.com/office/officeart/2017/3/layout/HorizontalPathTimeline"/>
    <dgm:cxn modelId="{0A1DC865-08CC-49C6-B8CA-FFAC3866CE18}" type="presParOf" srcId="{31873AF2-2299-4CC6-BC73-FAD3F7CDCCCE}" destId="{AE99399B-4314-48E3-AC7E-2CBD47C078AA}" srcOrd="1" destOrd="0" presId="urn:microsoft.com/office/officeart/2017/3/layout/HorizontalPathTimeline"/>
    <dgm:cxn modelId="{BE1BBC41-8459-4926-B22B-33AC5AFFB5F6}" type="presParOf" srcId="{044071DF-40FE-428F-AF98-E2CAD2CC71D3}" destId="{C411F454-ADCE-49DE-8B0E-17E4F0C71EE0}" srcOrd="2" destOrd="0" presId="urn:microsoft.com/office/officeart/2017/3/layout/HorizontalPathTimeline"/>
    <dgm:cxn modelId="{D68B22F0-764A-4CD1-B870-E2972413E899}" type="presParOf" srcId="{044071DF-40FE-428F-AF98-E2CAD2CC71D3}" destId="{306AD851-B2FE-47DB-97F7-F78119BCC5FF}" srcOrd="3" destOrd="0" presId="urn:microsoft.com/office/officeart/2017/3/layout/HorizontalPathTimeline"/>
    <dgm:cxn modelId="{BE4D3D0B-AF82-41C8-BC5D-5895B730AB2B}" type="presParOf" srcId="{044071DF-40FE-428F-AF98-E2CAD2CC71D3}" destId="{2CA51178-4BBB-492F-BB1F-09BA0B161DBD}" srcOrd="4" destOrd="0" presId="urn:microsoft.com/office/officeart/2017/3/layout/HorizontalPath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8B710-F801-4D27-85E5-04A324648D51}">
      <dsp:nvSpPr>
        <dsp:cNvPr id="0" name=""/>
        <dsp:cNvSpPr/>
      </dsp:nvSpPr>
      <dsp:spPr>
        <a:xfrm>
          <a:off x="293549" y="2336668"/>
          <a:ext cx="2338406"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55650">
            <a:lnSpc>
              <a:spcPct val="90000"/>
            </a:lnSpc>
            <a:spcBef>
              <a:spcPct val="0"/>
            </a:spcBef>
            <a:spcAft>
              <a:spcPct val="35000"/>
            </a:spcAft>
            <a:buNone/>
            <a:defRPr b="1"/>
          </a:pPr>
          <a:r>
            <a:rPr lang="en-US" sz="1700" kern="1200" dirty="0"/>
            <a:t>1991</a:t>
          </a:r>
        </a:p>
      </dsp:txBody>
      <dsp:txXfrm>
        <a:off x="293549" y="2336668"/>
        <a:ext cx="2338406" cy="491701"/>
      </dsp:txXfrm>
    </dsp:sp>
    <dsp:sp modelId="{17D182D8-D74F-45E6-8742-BED8A417717E}">
      <dsp:nvSpPr>
        <dsp:cNvPr id="0" name=""/>
        <dsp:cNvSpPr/>
      </dsp:nvSpPr>
      <dsp:spPr>
        <a:xfrm>
          <a:off x="0" y="2088642"/>
          <a:ext cx="10233025" cy="17405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5D52DB0-6A48-4A7D-B582-23B3D9876DC4}">
      <dsp:nvSpPr>
        <dsp:cNvPr id="0" name=""/>
        <dsp:cNvSpPr/>
      </dsp:nvSpPr>
      <dsp:spPr>
        <a:xfrm>
          <a:off x="176629" y="191798"/>
          <a:ext cx="2572246" cy="1157115"/>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dirty="0"/>
            <a:t>Permit # 20-00387.003 (now 20-00387.020) (the “WUP”) was originally issued in 1991 to the original developer- Taylor Ranch, Inc.</a:t>
          </a:r>
        </a:p>
      </dsp:txBody>
      <dsp:txXfrm>
        <a:off x="176629" y="191798"/>
        <a:ext cx="2572246" cy="1157115"/>
      </dsp:txXfrm>
    </dsp:sp>
    <dsp:sp modelId="{1799A827-8516-4505-A90F-FCA23FCD550F}">
      <dsp:nvSpPr>
        <dsp:cNvPr id="0" name=""/>
        <dsp:cNvSpPr/>
      </dsp:nvSpPr>
      <dsp:spPr>
        <a:xfrm>
          <a:off x="1462752" y="1348914"/>
          <a:ext cx="0" cy="739727"/>
        </a:xfrm>
        <a:prstGeom prst="lin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0"/>
              <a:satOff val="0"/>
              <a:lumOff val="0"/>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473BBBD-EBE8-4C09-B0BF-50C62555889F}">
      <dsp:nvSpPr>
        <dsp:cNvPr id="0" name=""/>
        <dsp:cNvSpPr/>
      </dsp:nvSpPr>
      <dsp:spPr>
        <a:xfrm>
          <a:off x="1755053" y="1522968"/>
          <a:ext cx="2338406"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55650">
            <a:lnSpc>
              <a:spcPct val="90000"/>
            </a:lnSpc>
            <a:spcBef>
              <a:spcPct val="0"/>
            </a:spcBef>
            <a:spcAft>
              <a:spcPct val="35000"/>
            </a:spcAft>
            <a:buNone/>
            <a:defRPr b="1"/>
          </a:pPr>
          <a:r>
            <a:rPr lang="en-US" sz="1700" kern="1200" dirty="0"/>
            <a:t>2003</a:t>
          </a:r>
        </a:p>
      </dsp:txBody>
      <dsp:txXfrm>
        <a:off x="1755053" y="1522968"/>
        <a:ext cx="2338406" cy="491701"/>
      </dsp:txXfrm>
    </dsp:sp>
    <dsp:sp modelId="{12499747-5905-49DF-9C37-38503F667B11}">
      <dsp:nvSpPr>
        <dsp:cNvPr id="0" name=""/>
        <dsp:cNvSpPr/>
      </dsp:nvSpPr>
      <dsp:spPr>
        <a:xfrm>
          <a:off x="1638133" y="3002423"/>
          <a:ext cx="2572246" cy="1327837"/>
        </a:xfrm>
        <a:prstGeom prst="rect">
          <a:avLst/>
        </a:prstGeom>
        <a:solidFill>
          <a:schemeClr val="accent2">
            <a:tint val="40000"/>
            <a:alpha val="90000"/>
            <a:hueOff val="-914040"/>
            <a:satOff val="-2817"/>
            <a:lumOff val="-897"/>
            <a:alphaOff val="0"/>
          </a:schemeClr>
        </a:solidFill>
        <a:ln w="6350" cap="flat" cmpd="sng" algn="ctr">
          <a:solidFill>
            <a:schemeClr val="accent2">
              <a:tint val="40000"/>
              <a:alpha val="90000"/>
              <a:hueOff val="-914040"/>
              <a:satOff val="-2817"/>
              <a:lumOff val="-897"/>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dirty="0"/>
            <a:t>Fourth Quarter Properties XXII LLC (“Fourth Quarter”) acquired the project and was updated as the permittee in 2003</a:t>
          </a:r>
        </a:p>
        <a:p>
          <a:pPr marL="57150" lvl="1" indent="-57150" algn="l" defTabSz="444500">
            <a:lnSpc>
              <a:spcPct val="90000"/>
            </a:lnSpc>
            <a:spcBef>
              <a:spcPct val="0"/>
            </a:spcBef>
            <a:spcAft>
              <a:spcPct val="15000"/>
            </a:spcAft>
            <a:buChar char="•"/>
          </a:pPr>
          <a:r>
            <a:rPr lang="en-US" sz="1000" kern="1200" dirty="0"/>
            <a:t>Note: The wells within Gran Paradiso were added to the scope of the permit in 2013</a:t>
          </a:r>
        </a:p>
      </dsp:txBody>
      <dsp:txXfrm>
        <a:off x="1638133" y="3002423"/>
        <a:ext cx="2572246" cy="1327837"/>
      </dsp:txXfrm>
    </dsp:sp>
    <dsp:sp modelId="{C47BC050-4593-449A-930E-61EA6F974931}">
      <dsp:nvSpPr>
        <dsp:cNvPr id="0" name=""/>
        <dsp:cNvSpPr/>
      </dsp:nvSpPr>
      <dsp:spPr>
        <a:xfrm>
          <a:off x="2924256" y="2262695"/>
          <a:ext cx="0" cy="739727"/>
        </a:xfrm>
        <a:prstGeom prst="lin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1022600"/>
              <a:satOff val="-1364"/>
              <a:lumOff val="-4078"/>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B75D272-099D-4F0B-8E94-27B116219A34}">
      <dsp:nvSpPr>
        <dsp:cNvPr id="0" name=""/>
        <dsp:cNvSpPr/>
      </dsp:nvSpPr>
      <dsp:spPr>
        <a:xfrm>
          <a:off x="1408361" y="2121277"/>
          <a:ext cx="108783" cy="108783"/>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DA8DE9BA-BFA5-4E36-8B80-F967CB4B9C10}">
      <dsp:nvSpPr>
        <dsp:cNvPr id="0" name=""/>
        <dsp:cNvSpPr/>
      </dsp:nvSpPr>
      <dsp:spPr>
        <a:xfrm>
          <a:off x="2869865" y="2121277"/>
          <a:ext cx="108783" cy="108783"/>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DC4D91E3-4D5F-4FFE-8698-138D0DDC5843}">
      <dsp:nvSpPr>
        <dsp:cNvPr id="0" name=""/>
        <dsp:cNvSpPr/>
      </dsp:nvSpPr>
      <dsp:spPr>
        <a:xfrm>
          <a:off x="3216557" y="2336668"/>
          <a:ext cx="2338406"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55650">
            <a:lnSpc>
              <a:spcPct val="90000"/>
            </a:lnSpc>
            <a:spcBef>
              <a:spcPct val="0"/>
            </a:spcBef>
            <a:spcAft>
              <a:spcPct val="35000"/>
            </a:spcAft>
            <a:buNone/>
            <a:defRPr b="1"/>
          </a:pPr>
          <a:r>
            <a:rPr lang="en-US" sz="1700" kern="1200" dirty="0"/>
            <a:t>early 2014</a:t>
          </a:r>
        </a:p>
      </dsp:txBody>
      <dsp:txXfrm>
        <a:off x="3216557" y="2336668"/>
        <a:ext cx="2338406" cy="491701"/>
      </dsp:txXfrm>
    </dsp:sp>
    <dsp:sp modelId="{043C4D82-85E2-462B-B660-2E818A323E42}">
      <dsp:nvSpPr>
        <dsp:cNvPr id="0" name=""/>
        <dsp:cNvSpPr/>
      </dsp:nvSpPr>
      <dsp:spPr>
        <a:xfrm>
          <a:off x="3099637" y="552211"/>
          <a:ext cx="2572246" cy="796702"/>
        </a:xfrm>
        <a:prstGeom prst="rect">
          <a:avLst/>
        </a:prstGeom>
        <a:solidFill>
          <a:schemeClr val="accent2">
            <a:tint val="40000"/>
            <a:alpha val="90000"/>
            <a:hueOff val="-1828080"/>
            <a:satOff val="-5633"/>
            <a:lumOff val="-1794"/>
            <a:alphaOff val="0"/>
          </a:schemeClr>
        </a:solidFill>
        <a:ln w="6350" cap="flat" cmpd="sng" algn="ctr">
          <a:solidFill>
            <a:schemeClr val="accent2">
              <a:tint val="40000"/>
              <a:alpha val="90000"/>
              <a:hueOff val="-1828080"/>
              <a:satOff val="-5633"/>
              <a:lumOff val="-1794"/>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dirty="0"/>
            <a:t>The Master Developer acquired the West Villages/Wellen Park project in early 2014</a:t>
          </a:r>
        </a:p>
      </dsp:txBody>
      <dsp:txXfrm>
        <a:off x="3099637" y="552211"/>
        <a:ext cx="2572246" cy="796702"/>
      </dsp:txXfrm>
    </dsp:sp>
    <dsp:sp modelId="{C5F53034-7ABC-44B0-94B5-89CD6BE6D026}">
      <dsp:nvSpPr>
        <dsp:cNvPr id="0" name=""/>
        <dsp:cNvSpPr/>
      </dsp:nvSpPr>
      <dsp:spPr>
        <a:xfrm>
          <a:off x="4385760" y="1348914"/>
          <a:ext cx="0" cy="739727"/>
        </a:xfrm>
        <a:prstGeom prst="lin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2045199"/>
              <a:satOff val="-2728"/>
              <a:lumOff val="-8157"/>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9320ED7-C658-4C34-9EA3-8CB7E6C1AB57}">
      <dsp:nvSpPr>
        <dsp:cNvPr id="0" name=""/>
        <dsp:cNvSpPr/>
      </dsp:nvSpPr>
      <dsp:spPr>
        <a:xfrm>
          <a:off x="4678061" y="1522968"/>
          <a:ext cx="2338406"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55650">
            <a:lnSpc>
              <a:spcPct val="90000"/>
            </a:lnSpc>
            <a:spcBef>
              <a:spcPct val="0"/>
            </a:spcBef>
            <a:spcAft>
              <a:spcPct val="35000"/>
            </a:spcAft>
            <a:buNone/>
            <a:defRPr b="1"/>
          </a:pPr>
          <a:r>
            <a:rPr lang="en-US" sz="1700" kern="1200" dirty="0"/>
            <a:t>June 2014</a:t>
          </a:r>
        </a:p>
      </dsp:txBody>
      <dsp:txXfrm>
        <a:off x="4678061" y="1522968"/>
        <a:ext cx="2338406" cy="491701"/>
      </dsp:txXfrm>
    </dsp:sp>
    <dsp:sp modelId="{3CA3DEA8-ADEB-44D6-AA56-9B1702EAF35F}">
      <dsp:nvSpPr>
        <dsp:cNvPr id="0" name=""/>
        <dsp:cNvSpPr/>
      </dsp:nvSpPr>
      <dsp:spPr>
        <a:xfrm>
          <a:off x="4561141" y="3002423"/>
          <a:ext cx="2572246" cy="1157115"/>
        </a:xfrm>
        <a:prstGeom prst="rect">
          <a:avLst/>
        </a:prstGeom>
        <a:solidFill>
          <a:schemeClr val="accent2">
            <a:tint val="40000"/>
            <a:alpha val="90000"/>
            <a:hueOff val="-2742120"/>
            <a:satOff val="-8450"/>
            <a:lumOff val="-2692"/>
            <a:alphaOff val="0"/>
          </a:schemeClr>
        </a:solidFill>
        <a:ln w="6350" cap="flat" cmpd="sng" algn="ctr">
          <a:solidFill>
            <a:schemeClr val="accent2">
              <a:tint val="40000"/>
              <a:alpha val="90000"/>
              <a:hueOff val="-2742120"/>
              <a:satOff val="-8450"/>
              <a:lumOff val="-2692"/>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dirty="0"/>
            <a:t>Rights to the WUP, including the rights to the wells and the water generated therefrom, were assigned to the Master Developer in June 2014</a:t>
          </a:r>
        </a:p>
      </dsp:txBody>
      <dsp:txXfrm>
        <a:off x="4561141" y="3002423"/>
        <a:ext cx="2572246" cy="1157115"/>
      </dsp:txXfrm>
    </dsp:sp>
    <dsp:sp modelId="{994A7474-BBDF-45D2-862C-6D947736E6B3}">
      <dsp:nvSpPr>
        <dsp:cNvPr id="0" name=""/>
        <dsp:cNvSpPr/>
      </dsp:nvSpPr>
      <dsp:spPr>
        <a:xfrm>
          <a:off x="5847264" y="2262695"/>
          <a:ext cx="0" cy="739727"/>
        </a:xfrm>
        <a:prstGeom prst="lin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3067798"/>
              <a:satOff val="-4092"/>
              <a:lumOff val="-12235"/>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4F2A60C-8BE0-4DE8-92C9-3D56297D1D2C}">
      <dsp:nvSpPr>
        <dsp:cNvPr id="0" name=""/>
        <dsp:cNvSpPr/>
      </dsp:nvSpPr>
      <dsp:spPr>
        <a:xfrm>
          <a:off x="4331368" y="2121277"/>
          <a:ext cx="108783" cy="108783"/>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33245B47-CD4D-4B47-B5AF-35D2F99C5B8B}">
      <dsp:nvSpPr>
        <dsp:cNvPr id="0" name=""/>
        <dsp:cNvSpPr/>
      </dsp:nvSpPr>
      <dsp:spPr>
        <a:xfrm>
          <a:off x="5792872" y="2121277"/>
          <a:ext cx="108783" cy="108783"/>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BDDA792D-1E6A-4F51-B9DE-A418EBA1F993}">
      <dsp:nvSpPr>
        <dsp:cNvPr id="0" name=""/>
        <dsp:cNvSpPr/>
      </dsp:nvSpPr>
      <dsp:spPr>
        <a:xfrm>
          <a:off x="6139565" y="2336668"/>
          <a:ext cx="2338406"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55650">
            <a:lnSpc>
              <a:spcPct val="90000"/>
            </a:lnSpc>
            <a:spcBef>
              <a:spcPct val="0"/>
            </a:spcBef>
            <a:spcAft>
              <a:spcPct val="35000"/>
            </a:spcAft>
            <a:buNone/>
            <a:defRPr b="1"/>
          </a:pPr>
          <a:r>
            <a:rPr lang="en-US" sz="1700" kern="1200" dirty="0"/>
            <a:t>2018</a:t>
          </a:r>
        </a:p>
      </dsp:txBody>
      <dsp:txXfrm>
        <a:off x="6139565" y="2336668"/>
        <a:ext cx="2338406" cy="491701"/>
      </dsp:txXfrm>
    </dsp:sp>
    <dsp:sp modelId="{FEEABC73-3471-40F0-9D4C-E75DE0DD1B87}">
      <dsp:nvSpPr>
        <dsp:cNvPr id="0" name=""/>
        <dsp:cNvSpPr/>
      </dsp:nvSpPr>
      <dsp:spPr>
        <a:xfrm>
          <a:off x="6022644" y="722934"/>
          <a:ext cx="2572246" cy="625980"/>
        </a:xfrm>
        <a:prstGeom prst="rect">
          <a:avLst/>
        </a:prstGeom>
        <a:solidFill>
          <a:schemeClr val="accent2">
            <a:tint val="40000"/>
            <a:alpha val="90000"/>
            <a:hueOff val="-3656159"/>
            <a:satOff val="-11266"/>
            <a:lumOff val="-3589"/>
            <a:alphaOff val="0"/>
          </a:schemeClr>
        </a:solidFill>
        <a:ln w="6350" cap="flat" cmpd="sng" algn="ctr">
          <a:solidFill>
            <a:schemeClr val="accent2">
              <a:tint val="40000"/>
              <a:alpha val="90000"/>
              <a:hueOff val="-3656159"/>
              <a:satOff val="-11266"/>
              <a:lumOff val="-358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dirty="0"/>
            <a:t>WVID was added as a co-permittee on the WUP in 2018</a:t>
          </a:r>
        </a:p>
      </dsp:txBody>
      <dsp:txXfrm>
        <a:off x="6022644" y="722934"/>
        <a:ext cx="2572246" cy="625980"/>
      </dsp:txXfrm>
    </dsp:sp>
    <dsp:sp modelId="{41A3FFA8-69D1-4689-A698-48D469CC67F3}">
      <dsp:nvSpPr>
        <dsp:cNvPr id="0" name=""/>
        <dsp:cNvSpPr/>
      </dsp:nvSpPr>
      <dsp:spPr>
        <a:xfrm>
          <a:off x="7308768" y="1348914"/>
          <a:ext cx="0" cy="739727"/>
        </a:xfrm>
        <a:prstGeom prst="lin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4090398"/>
              <a:satOff val="-5456"/>
              <a:lumOff val="-16314"/>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E10078E-C51A-4CB5-8C27-FEC545FF3989}">
      <dsp:nvSpPr>
        <dsp:cNvPr id="0" name=""/>
        <dsp:cNvSpPr/>
      </dsp:nvSpPr>
      <dsp:spPr>
        <a:xfrm>
          <a:off x="7601068" y="1522968"/>
          <a:ext cx="2338406"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55650">
            <a:lnSpc>
              <a:spcPct val="90000"/>
            </a:lnSpc>
            <a:spcBef>
              <a:spcPct val="0"/>
            </a:spcBef>
            <a:spcAft>
              <a:spcPct val="35000"/>
            </a:spcAft>
            <a:buNone/>
            <a:defRPr b="1"/>
          </a:pPr>
          <a:r>
            <a:rPr lang="en-US" sz="1700" kern="1200" dirty="0"/>
            <a:t>2018</a:t>
          </a:r>
        </a:p>
      </dsp:txBody>
      <dsp:txXfrm>
        <a:off x="7601068" y="1522968"/>
        <a:ext cx="2338406" cy="491701"/>
      </dsp:txXfrm>
    </dsp:sp>
    <dsp:sp modelId="{A7BDB3BE-3C6C-470B-BFEE-9BFA14908B67}">
      <dsp:nvSpPr>
        <dsp:cNvPr id="0" name=""/>
        <dsp:cNvSpPr/>
      </dsp:nvSpPr>
      <dsp:spPr>
        <a:xfrm>
          <a:off x="7484148" y="3002423"/>
          <a:ext cx="2572246" cy="986393"/>
        </a:xfrm>
        <a:prstGeom prst="rect">
          <a:avLst/>
        </a:prstGeom>
        <a:solidFill>
          <a:schemeClr val="accent2">
            <a:tint val="40000"/>
            <a:alpha val="90000"/>
            <a:hueOff val="-4570199"/>
            <a:satOff val="-14083"/>
            <a:lumOff val="-4486"/>
            <a:alphaOff val="0"/>
          </a:schemeClr>
        </a:solidFill>
        <a:ln w="6350" cap="flat" cmpd="sng" algn="ctr">
          <a:solidFill>
            <a:schemeClr val="accent2">
              <a:tint val="40000"/>
              <a:alpha val="90000"/>
              <a:hueOff val="-4570199"/>
              <a:satOff val="-14083"/>
              <a:lumOff val="-4486"/>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3825" tIns="123825" rIns="123825" bIns="123825" numCol="1" spcCol="1270" anchor="ctr" anchorCtr="0">
          <a:noAutofit/>
        </a:bodyPr>
        <a:lstStyle/>
        <a:p>
          <a:pPr marL="0" lvl="0" indent="0" algn="l" defTabSz="577850">
            <a:lnSpc>
              <a:spcPct val="90000"/>
            </a:lnSpc>
            <a:spcBef>
              <a:spcPct val="0"/>
            </a:spcBef>
            <a:spcAft>
              <a:spcPct val="35000"/>
            </a:spcAft>
            <a:buNone/>
          </a:pPr>
          <a:r>
            <a:rPr lang="en-US" sz="1300" kern="1200" dirty="0"/>
            <a:t>Current AGMOD allocations for the entire Wellen Park project were incorporated into the WUP in 2018</a:t>
          </a:r>
        </a:p>
      </dsp:txBody>
      <dsp:txXfrm>
        <a:off x="7484148" y="3002423"/>
        <a:ext cx="2572246" cy="986393"/>
      </dsp:txXfrm>
    </dsp:sp>
    <dsp:sp modelId="{C411F454-ADCE-49DE-8B0E-17E4F0C71EE0}">
      <dsp:nvSpPr>
        <dsp:cNvPr id="0" name=""/>
        <dsp:cNvSpPr/>
      </dsp:nvSpPr>
      <dsp:spPr>
        <a:xfrm>
          <a:off x="8770272" y="2262695"/>
          <a:ext cx="0" cy="739727"/>
        </a:xfrm>
        <a:prstGeom prst="lin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5112997"/>
              <a:satOff val="-6820"/>
              <a:lumOff val="-20392"/>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6F6E743C-3F28-4A47-8324-F6E7B4A9C00D}">
      <dsp:nvSpPr>
        <dsp:cNvPr id="0" name=""/>
        <dsp:cNvSpPr/>
      </dsp:nvSpPr>
      <dsp:spPr>
        <a:xfrm>
          <a:off x="7254376" y="2121277"/>
          <a:ext cx="108783" cy="108783"/>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306AD851-B2FE-47DB-97F7-F78119BCC5FF}">
      <dsp:nvSpPr>
        <dsp:cNvPr id="0" name=""/>
        <dsp:cNvSpPr/>
      </dsp:nvSpPr>
      <dsp:spPr>
        <a:xfrm>
          <a:off x="8715880" y="2121277"/>
          <a:ext cx="108783" cy="108783"/>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5567D8-8065-4267-ADCC-332B359F2B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CDE3CA2-A59B-4F59-8F43-63925FA3807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2A87D9-CD45-40FA-B71C-89A820FA4C01}" type="datetimeFigureOut">
              <a:rPr lang="en-US" smtClean="0"/>
              <a:t>7/14/2022</a:t>
            </a:fld>
            <a:endParaRPr lang="en-US" dirty="0"/>
          </a:p>
        </p:txBody>
      </p:sp>
      <p:sp>
        <p:nvSpPr>
          <p:cNvPr id="4" name="Footer Placeholder 3">
            <a:extLst>
              <a:ext uri="{FF2B5EF4-FFF2-40B4-BE49-F238E27FC236}">
                <a16:creationId xmlns:a16="http://schemas.microsoft.com/office/drawing/2014/main" id="{D71A8289-D50D-4B99-8E07-8284625F354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D91E503-AA85-4FE4-9A53-555F62D89D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1FC1C9-2783-4091-8E08-F290DDF4C9B2}" type="slidenum">
              <a:rPr lang="en-US" smtClean="0"/>
              <a:t>‹#›</a:t>
            </a:fld>
            <a:endParaRPr lang="en-US" dirty="0"/>
          </a:p>
        </p:txBody>
      </p:sp>
    </p:spTree>
    <p:extLst>
      <p:ext uri="{BB962C8B-B14F-4D97-AF65-F5344CB8AC3E}">
        <p14:creationId xmlns:p14="http://schemas.microsoft.com/office/powerpoint/2010/main" val="33612224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06801E-3A02-4FB0-B606-198DF2867C81}" type="datetimeFigureOut">
              <a:rPr lang="en-US" smtClean="0"/>
              <a:t>7/14/2022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1E113-3678-4892-8008-16ED75496B57}" type="slidenum">
              <a:rPr lang="en-US" smtClean="0"/>
              <a:t>‹#›</a:t>
            </a:fld>
            <a:endParaRPr lang="en-US" dirty="0"/>
          </a:p>
        </p:txBody>
      </p:sp>
    </p:spTree>
    <p:extLst>
      <p:ext uri="{BB962C8B-B14F-4D97-AF65-F5344CB8AC3E}">
        <p14:creationId xmlns:p14="http://schemas.microsoft.com/office/powerpoint/2010/main" val="123402900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44710C18-6865-4D3F-BB3D-2F35B4CD4437}" type="datetime1">
              <a:rPr lang="en-US" smtClean="0"/>
              <a:t>7/14/2022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3406900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88F54D-5BFE-4C35-B230-146258620326}" type="datetime1">
              <a:rPr lang="en-US" smtClean="0"/>
              <a:t>7/14/2022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3329337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230CC7-CDD2-4CDC-9913-9B9800A93E12}" type="datetime1">
              <a:rPr lang="en-US" smtClean="0"/>
              <a:t>7/14/2022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1206072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F1C353-D550-49D5-8C8F-610C72EB39FB}" type="datetime1">
              <a:rPr lang="en-US" smtClean="0"/>
              <a:t>7/14/2022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86761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C4C3D4-44B0-4C84-937C-CB48E06C3EB6}" type="datetime1">
              <a:rPr lang="en-US" smtClean="0"/>
              <a:t>7/14/2022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3825185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54AC9D-5AAC-484B-8062-D47020A8C78A}" type="datetime1">
              <a:rPr lang="en-US" smtClean="0"/>
              <a:t>7/14/2022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2398423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CF7C51-C6AC-4AC0-860E-8BF937AB58D0}" type="datetime1">
              <a:rPr lang="en-US" smtClean="0"/>
              <a:t>7/14/2022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2164742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0CCEEB-F287-4A97-8E03-0CEA8D8479F2}" type="datetime1">
              <a:rPr lang="en-US" smtClean="0"/>
              <a:t>7/14/2022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323241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BC4D9AD-D845-43CA-A39E-F07D5EDA50EB}" type="datetime1">
              <a:rPr lang="en-US" smtClean="0"/>
              <a:t>7/14/2022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620116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5C03BD-596F-4B13-BD2F-19D413FA91B2}" type="datetime1">
              <a:rPr lang="en-US" smtClean="0"/>
              <a:t>7/14/2022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1740144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330CBD-9D61-43FB-A644-A4F59E2226D5}" type="datetime1">
              <a:rPr lang="en-US" smtClean="0"/>
              <a:t>7/14/2022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430969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D66693-39F2-47BB-B695-3354EE933026}" type="datetime1">
              <a:rPr lang="en-US" smtClean="0"/>
              <a:t>7/14/2022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022D93-CA32-4148-A82E-07FE45D754F1}" type="slidenum">
              <a:rPr lang="en-US" smtClean="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37654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A4F728-9B64-47CD-BA4E-F445653E16C7}" type="datetime1">
              <a:rPr lang="en-US" smtClean="0"/>
              <a:t>7/14/2022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16462582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6F3AED6-3591-48FB-94E6-E3E091C9FC37}" type="datetime1">
              <a:rPr lang="en-US" smtClean="0"/>
              <a:t>7/14/2022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683035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646C8EB-A3D4-4381-80F0-4B170CA92849}" type="datetime1">
              <a:rPr lang="en-US" smtClean="0"/>
              <a:t>7/14/2022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16141870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EA19C9-1A6B-47D4-ADB1-5F839A758D96}" type="datetime1">
              <a:rPr lang="en-US" smtClean="0"/>
              <a:t>7/14/2022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2110280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62075C-2536-4D0E-8902-891B48409F9B}" type="datetime1">
              <a:rPr lang="en-US" smtClean="0"/>
              <a:t>7/14/2022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22D93-CA32-4148-A82E-07FE45D754F1}" type="slidenum">
              <a:rPr lang="en-US" smtClean="0"/>
              <a:t>‹#›</a:t>
            </a:fld>
            <a:endParaRPr lang="en-US" dirty="0"/>
          </a:p>
        </p:txBody>
      </p:sp>
    </p:spTree>
    <p:extLst>
      <p:ext uri="{BB962C8B-B14F-4D97-AF65-F5344CB8AC3E}">
        <p14:creationId xmlns:p14="http://schemas.microsoft.com/office/powerpoint/2010/main" val="2292377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AB5590E9-A6F1-4710-89A3-B60E60FC58B2}" type="datetime1">
              <a:rPr lang="en-US" smtClean="0"/>
              <a:t>7/14/2022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8022D93-CA32-4148-A82E-07FE45D754F1}" type="slidenum">
              <a:rPr lang="en-US" smtClean="0"/>
              <a:t>‹#›</a:t>
            </a:fld>
            <a:endParaRPr lang="en-US" dirty="0"/>
          </a:p>
        </p:txBody>
      </p:sp>
    </p:spTree>
    <p:extLst>
      <p:ext uri="{BB962C8B-B14F-4D97-AF65-F5344CB8AC3E}">
        <p14:creationId xmlns:p14="http://schemas.microsoft.com/office/powerpoint/2010/main" val="215165490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4962833-2EBB-47A0-9823-D4F8E16EE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DF058F88-2256-40E8-A216-F4526CF02087}"/>
              </a:ext>
            </a:extLst>
          </p:cNvPr>
          <p:cNvSpPr>
            <a:spLocks noGrp="1"/>
          </p:cNvSpPr>
          <p:nvPr>
            <p:ph type="ctrTitle"/>
          </p:nvPr>
        </p:nvSpPr>
        <p:spPr>
          <a:xfrm>
            <a:off x="4377313" y="687388"/>
            <a:ext cx="7159691" cy="5483225"/>
          </a:xfrm>
          <a:effectLst/>
        </p:spPr>
        <p:txBody>
          <a:bodyPr wrap="square" anchor="ctr">
            <a:normAutofit/>
          </a:bodyPr>
          <a:lstStyle/>
          <a:p>
            <a:pPr algn="l"/>
            <a:r>
              <a:rPr lang="en-US" sz="6100" dirty="0">
                <a:solidFill>
                  <a:schemeClr val="tx1">
                    <a:lumMod val="95000"/>
                  </a:schemeClr>
                </a:solidFill>
              </a:rPr>
              <a:t>West Villages Improvement District</a:t>
            </a:r>
            <a:br>
              <a:rPr lang="en-US" sz="6100" dirty="0">
                <a:solidFill>
                  <a:schemeClr val="tx1">
                    <a:lumMod val="95000"/>
                  </a:schemeClr>
                </a:solidFill>
              </a:rPr>
            </a:br>
            <a:br>
              <a:rPr lang="en-US" sz="6100" dirty="0">
                <a:solidFill>
                  <a:schemeClr val="tx1">
                    <a:lumMod val="95000"/>
                  </a:schemeClr>
                </a:solidFill>
              </a:rPr>
            </a:br>
            <a:r>
              <a:rPr lang="en-US" sz="3600" dirty="0">
                <a:solidFill>
                  <a:schemeClr val="tx1">
                    <a:lumMod val="95000"/>
                  </a:schemeClr>
                </a:solidFill>
              </a:rPr>
              <a:t>Presentation on Irrigation Program to </a:t>
            </a:r>
            <a:br>
              <a:rPr lang="en-US" sz="3600" dirty="0">
                <a:solidFill>
                  <a:schemeClr val="tx1">
                    <a:lumMod val="95000"/>
                  </a:schemeClr>
                </a:solidFill>
              </a:rPr>
            </a:br>
            <a:r>
              <a:rPr lang="en-US" sz="3600" dirty="0">
                <a:solidFill>
                  <a:schemeClr val="tx1">
                    <a:lumMod val="95000"/>
                  </a:schemeClr>
                </a:solidFill>
              </a:rPr>
              <a:t>Gran Paradiso HOA</a:t>
            </a:r>
            <a:endParaRPr lang="en-US" sz="6100" dirty="0">
              <a:solidFill>
                <a:schemeClr val="tx1">
                  <a:lumMod val="95000"/>
                </a:schemeClr>
              </a:solidFill>
            </a:endParaRPr>
          </a:p>
        </p:txBody>
      </p:sp>
      <p:sp>
        <p:nvSpPr>
          <p:cNvPr id="3" name="Subtitle 2">
            <a:extLst>
              <a:ext uri="{FF2B5EF4-FFF2-40B4-BE49-F238E27FC236}">
                <a16:creationId xmlns:a16="http://schemas.microsoft.com/office/drawing/2014/main" id="{90979784-AA52-443D-80F1-833EDE538F86}"/>
              </a:ext>
            </a:extLst>
          </p:cNvPr>
          <p:cNvSpPr>
            <a:spLocks noGrp="1"/>
          </p:cNvSpPr>
          <p:nvPr>
            <p:ph type="subTitle" idx="1"/>
          </p:nvPr>
        </p:nvSpPr>
        <p:spPr>
          <a:xfrm>
            <a:off x="838200" y="1295400"/>
            <a:ext cx="2895646" cy="4267200"/>
          </a:xfrm>
        </p:spPr>
        <p:txBody>
          <a:bodyPr anchor="ctr">
            <a:normAutofit/>
          </a:bodyPr>
          <a:lstStyle/>
          <a:p>
            <a:r>
              <a:rPr lang="en-US" sz="2400" dirty="0">
                <a:solidFill>
                  <a:schemeClr val="tx1">
                    <a:lumMod val="95000"/>
                  </a:schemeClr>
                </a:solidFill>
              </a:rPr>
              <a:t>July 13, 2022</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580" y="2032907"/>
            <a:ext cx="0" cy="2792186"/>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B1087ED2-0BAB-4D05-B283-95923A47FCD3}"/>
              </a:ext>
            </a:extLst>
          </p:cNvPr>
          <p:cNvSpPr>
            <a:spLocks noGrp="1"/>
          </p:cNvSpPr>
          <p:nvPr>
            <p:ph type="sldNum" sz="quarter" idx="12"/>
          </p:nvPr>
        </p:nvSpPr>
        <p:spPr/>
        <p:txBody>
          <a:bodyPr/>
          <a:lstStyle/>
          <a:p>
            <a:fld id="{68022D93-CA32-4148-A82E-07FE45D754F1}" type="slidenum">
              <a:rPr lang="en-US" smtClean="0"/>
              <a:t>1</a:t>
            </a:fld>
            <a:endParaRPr lang="en-US" dirty="0"/>
          </a:p>
        </p:txBody>
      </p:sp>
    </p:spTree>
    <p:extLst>
      <p:ext uri="{BB962C8B-B14F-4D97-AF65-F5344CB8AC3E}">
        <p14:creationId xmlns:p14="http://schemas.microsoft.com/office/powerpoint/2010/main" val="120438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500"/>
                                  </p:stCondLst>
                                  <p:iterate type="wd">
                                    <p:tmPct val="15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7D6E155A-4E3A-421C-81BD-218BAC6879CE}"/>
              </a:ext>
            </a:extLst>
          </p:cNvPr>
          <p:cNvPicPr>
            <a:picLocks noGrp="1" noChangeAspect="1"/>
          </p:cNvPicPr>
          <p:nvPr/>
        </p:nvPicPr>
        <p:blipFill rotWithShape="1">
          <a:blip r:embed="rId3"/>
          <a:srcRect r="2" b="10012"/>
          <a:stretch/>
        </p:blipFill>
        <p:spPr>
          <a:xfrm>
            <a:off x="643467" y="643467"/>
            <a:ext cx="10905066" cy="5571066"/>
          </a:xfrm>
          <a:prstGeom prst="rect">
            <a:avLst/>
          </a:prstGeom>
          <a:noFill/>
        </p:spPr>
      </p:pic>
      <p:sp>
        <p:nvSpPr>
          <p:cNvPr id="4" name="Slide Number Placeholder 3">
            <a:extLst>
              <a:ext uri="{FF2B5EF4-FFF2-40B4-BE49-F238E27FC236}">
                <a16:creationId xmlns:a16="http://schemas.microsoft.com/office/drawing/2014/main" id="{B2A73627-B25B-449E-AC12-E102636CB197}"/>
              </a:ext>
            </a:extLst>
          </p:cNvPr>
          <p:cNvSpPr>
            <a:spLocks noGrp="1"/>
          </p:cNvSpPr>
          <p:nvPr>
            <p:ph type="sldNum" sz="quarter" idx="12"/>
          </p:nvPr>
        </p:nvSpPr>
        <p:spPr/>
        <p:txBody>
          <a:bodyPr/>
          <a:lstStyle/>
          <a:p>
            <a:fld id="{68022D93-CA32-4148-A82E-07FE45D754F1}" type="slidenum">
              <a:rPr lang="en-US" smtClean="0"/>
              <a:t>2</a:t>
            </a:fld>
            <a:endParaRPr lang="en-US" dirty="0"/>
          </a:p>
        </p:txBody>
      </p:sp>
    </p:spTree>
    <p:extLst>
      <p:ext uri="{BB962C8B-B14F-4D97-AF65-F5344CB8AC3E}">
        <p14:creationId xmlns:p14="http://schemas.microsoft.com/office/powerpoint/2010/main" val="2663574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4962833-2EBB-47A0-9823-D4F8E16EE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4" name="Title 3">
            <a:extLst>
              <a:ext uri="{FF2B5EF4-FFF2-40B4-BE49-F238E27FC236}">
                <a16:creationId xmlns:a16="http://schemas.microsoft.com/office/drawing/2014/main" id="{8FC2FD76-57B7-4D41-93DE-0AA3E2CE1028}"/>
              </a:ext>
            </a:extLst>
          </p:cNvPr>
          <p:cNvSpPr>
            <a:spLocks noGrp="1"/>
          </p:cNvSpPr>
          <p:nvPr>
            <p:ph type="title"/>
          </p:nvPr>
        </p:nvSpPr>
        <p:spPr>
          <a:xfrm>
            <a:off x="4492816" y="687387"/>
            <a:ext cx="6290687" cy="5483225"/>
          </a:xfrm>
          <a:effectLst/>
        </p:spPr>
        <p:txBody>
          <a:bodyPr vert="horz" wrap="square" lIns="91440" tIns="45720" rIns="91440" bIns="45720" rtlCol="0" anchor="ctr">
            <a:normAutofit/>
          </a:bodyPr>
          <a:lstStyle/>
          <a:p>
            <a:r>
              <a:rPr lang="en-US" sz="7200" spc="-300" dirty="0">
                <a:solidFill>
                  <a:schemeClr val="tx1">
                    <a:lumMod val="95000"/>
                  </a:schemeClr>
                </a:solidFill>
                <a:effectLst>
                  <a:outerShdw blurRad="469900" dist="342900" dir="5400000" sy="-20000" rotWithShape="0">
                    <a:prstClr val="black">
                      <a:alpha val="66000"/>
                    </a:prstClr>
                  </a:outerShdw>
                </a:effectLst>
              </a:rPr>
              <a:t>Who Owns the Water in Florida?</a:t>
            </a:r>
          </a:p>
        </p:txBody>
      </p:sp>
      <p:cxnSp>
        <p:nvCxnSpPr>
          <p:cNvPr id="11" name="Straight Connector 10">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580" y="2032907"/>
            <a:ext cx="0" cy="2792186"/>
          </a:xfrm>
          <a:prstGeom prst="line">
            <a:avLst/>
          </a:prstGeom>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DDC7432B-A4BF-4920-9747-7BF2CEC63586}"/>
              </a:ext>
            </a:extLst>
          </p:cNvPr>
          <p:cNvSpPr>
            <a:spLocks noGrp="1"/>
          </p:cNvSpPr>
          <p:nvPr>
            <p:ph type="sldNum" sz="quarter" idx="12"/>
          </p:nvPr>
        </p:nvSpPr>
        <p:spPr/>
        <p:txBody>
          <a:bodyPr/>
          <a:lstStyle/>
          <a:p>
            <a:fld id="{68022D93-CA32-4148-A82E-07FE45D754F1}" type="slidenum">
              <a:rPr lang="en-US" smtClean="0"/>
              <a:t>3</a:t>
            </a:fld>
            <a:endParaRPr lang="en-US" dirty="0"/>
          </a:p>
        </p:txBody>
      </p:sp>
    </p:spTree>
    <p:extLst>
      <p:ext uri="{BB962C8B-B14F-4D97-AF65-F5344CB8AC3E}">
        <p14:creationId xmlns:p14="http://schemas.microsoft.com/office/powerpoint/2010/main" val="3009820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B15CAD16-9584-4DC1-AA4D-5FB37FF13A50}"/>
              </a:ext>
            </a:extLst>
          </p:cNvPr>
          <p:cNvSpPr>
            <a:spLocks noGrp="1"/>
          </p:cNvSpPr>
          <p:nvPr>
            <p:ph type="title"/>
          </p:nvPr>
        </p:nvSpPr>
        <p:spPr>
          <a:xfrm>
            <a:off x="838200" y="1115786"/>
            <a:ext cx="3473851" cy="4626428"/>
          </a:xfrm>
          <a:effectLst/>
        </p:spPr>
        <p:txBody>
          <a:bodyPr anchor="ctr">
            <a:normAutofit/>
          </a:bodyPr>
          <a:lstStyle/>
          <a:p>
            <a:pPr algn="r"/>
            <a:r>
              <a:rPr lang="en-US" sz="4000" dirty="0">
                <a:solidFill>
                  <a:schemeClr val="tx1">
                    <a:lumMod val="95000"/>
                  </a:schemeClr>
                </a:solidFill>
              </a:rPr>
              <a:t>The Florida Department of Environmental Protection (“DEP”)</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70AFA4E-DB35-4BCE-A71F-0D40AAD66866}"/>
              </a:ext>
            </a:extLst>
          </p:cNvPr>
          <p:cNvSpPr>
            <a:spLocks noGrp="1"/>
          </p:cNvSpPr>
          <p:nvPr>
            <p:ph idx="1"/>
          </p:nvPr>
        </p:nvSpPr>
        <p:spPr>
          <a:xfrm>
            <a:off x="4996542" y="1115786"/>
            <a:ext cx="6357257" cy="5227262"/>
          </a:xfrm>
        </p:spPr>
        <p:txBody>
          <a:bodyPr anchor="ctr">
            <a:normAutofit lnSpcReduction="10000"/>
          </a:bodyPr>
          <a:lstStyle/>
          <a:p>
            <a:pPr algn="just"/>
            <a:r>
              <a:rPr lang="en-US" sz="2800" dirty="0">
                <a:solidFill>
                  <a:schemeClr val="tx1">
                    <a:lumMod val="95000"/>
                  </a:schemeClr>
                </a:solidFill>
              </a:rPr>
              <a:t>Responsible for the administration of the water resources at the state level</a:t>
            </a:r>
          </a:p>
          <a:p>
            <a:pPr algn="just"/>
            <a:r>
              <a:rPr lang="en-US" sz="2800" dirty="0">
                <a:solidFill>
                  <a:schemeClr val="tx1">
                    <a:lumMod val="95000"/>
                  </a:schemeClr>
                </a:solidFill>
              </a:rPr>
              <a:t>Exercises general supervisory authority over the state’s five water management districts (“WMD’s”)</a:t>
            </a:r>
          </a:p>
          <a:p>
            <a:pPr algn="just"/>
            <a:r>
              <a:rPr lang="en-US" sz="2800" dirty="0">
                <a:solidFill>
                  <a:schemeClr val="tx1">
                    <a:lumMod val="95000"/>
                  </a:schemeClr>
                </a:solidFill>
              </a:rPr>
              <a:t>Issues guidance memorandums to the WMD’s</a:t>
            </a:r>
          </a:p>
          <a:p>
            <a:pPr algn="just"/>
            <a:r>
              <a:rPr lang="en-US" sz="2800" dirty="0">
                <a:solidFill>
                  <a:schemeClr val="tx1">
                    <a:lumMod val="95000"/>
                  </a:schemeClr>
                </a:solidFill>
              </a:rPr>
              <a:t>Authorized to issue water use permits</a:t>
            </a:r>
          </a:p>
          <a:p>
            <a:pPr algn="just"/>
            <a:r>
              <a:rPr lang="en-US" sz="2800" dirty="0">
                <a:solidFill>
                  <a:schemeClr val="tx1">
                    <a:lumMod val="95000"/>
                  </a:schemeClr>
                </a:solidFill>
              </a:rPr>
              <a:t>Authorized to adopt minimum flows and levels, if requested by WMD’s</a:t>
            </a:r>
          </a:p>
          <a:p>
            <a:pPr algn="just"/>
            <a:r>
              <a:rPr lang="en-US" sz="2800" dirty="0">
                <a:solidFill>
                  <a:schemeClr val="tx1">
                    <a:lumMod val="95000"/>
                  </a:schemeClr>
                </a:solidFill>
              </a:rPr>
              <a:t>Water Resource Implementation Rule set forth in Chapter 62-40, Florida Administrative Code</a:t>
            </a:r>
          </a:p>
          <a:p>
            <a:endParaRPr lang="en-US" sz="2000" dirty="0">
              <a:solidFill>
                <a:schemeClr val="tx1">
                  <a:lumMod val="95000"/>
                </a:schemeClr>
              </a:solidFill>
            </a:endParaRPr>
          </a:p>
        </p:txBody>
      </p:sp>
      <p:sp>
        <p:nvSpPr>
          <p:cNvPr id="5" name="Slide Number Placeholder 4">
            <a:extLst>
              <a:ext uri="{FF2B5EF4-FFF2-40B4-BE49-F238E27FC236}">
                <a16:creationId xmlns:a16="http://schemas.microsoft.com/office/drawing/2014/main" id="{B947E194-A2DF-4AF3-BEDB-6638A04BED56}"/>
              </a:ext>
            </a:extLst>
          </p:cNvPr>
          <p:cNvSpPr>
            <a:spLocks noGrp="1"/>
          </p:cNvSpPr>
          <p:nvPr>
            <p:ph type="sldNum" sz="quarter" idx="12"/>
          </p:nvPr>
        </p:nvSpPr>
        <p:spPr/>
        <p:txBody>
          <a:bodyPr/>
          <a:lstStyle/>
          <a:p>
            <a:fld id="{68022D93-CA32-4148-A82E-07FE45D754F1}" type="slidenum">
              <a:rPr lang="en-US" smtClean="0"/>
              <a:t>4</a:t>
            </a:fld>
            <a:endParaRPr lang="en-US" dirty="0"/>
          </a:p>
        </p:txBody>
      </p:sp>
    </p:spTree>
    <p:extLst>
      <p:ext uri="{BB962C8B-B14F-4D97-AF65-F5344CB8AC3E}">
        <p14:creationId xmlns:p14="http://schemas.microsoft.com/office/powerpoint/2010/main" val="3665346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EAD2B54D-F66E-4A5D-8966-18A8D9C39857}"/>
              </a:ext>
            </a:extLst>
          </p:cNvPr>
          <p:cNvSpPr>
            <a:spLocks noGrp="1"/>
          </p:cNvSpPr>
          <p:nvPr>
            <p:ph type="title"/>
          </p:nvPr>
        </p:nvSpPr>
        <p:spPr>
          <a:xfrm>
            <a:off x="838200" y="1115786"/>
            <a:ext cx="3473851" cy="4626428"/>
          </a:xfrm>
          <a:effectLst/>
        </p:spPr>
        <p:txBody>
          <a:bodyPr anchor="ctr">
            <a:normAutofit/>
          </a:bodyPr>
          <a:lstStyle/>
          <a:p>
            <a:pPr algn="r"/>
            <a:r>
              <a:rPr lang="en-US" sz="4000" dirty="0">
                <a:solidFill>
                  <a:schemeClr val="tx1">
                    <a:lumMod val="95000"/>
                  </a:schemeClr>
                </a:solidFill>
              </a:rPr>
              <a:t>Water Management Districts</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3CEF02E-559C-4CF5-952D-9F4D758CB0B9}"/>
              </a:ext>
            </a:extLst>
          </p:cNvPr>
          <p:cNvSpPr>
            <a:spLocks noGrp="1"/>
          </p:cNvSpPr>
          <p:nvPr>
            <p:ph idx="1"/>
          </p:nvPr>
        </p:nvSpPr>
        <p:spPr>
          <a:xfrm>
            <a:off x="4996542" y="1115786"/>
            <a:ext cx="6188013" cy="5073258"/>
          </a:xfrm>
        </p:spPr>
        <p:txBody>
          <a:bodyPr anchor="ctr">
            <a:normAutofit fontScale="92500" lnSpcReduction="10000"/>
          </a:bodyPr>
          <a:lstStyle/>
          <a:p>
            <a:pPr algn="just"/>
            <a:r>
              <a:rPr lang="en-US" dirty="0">
                <a:solidFill>
                  <a:schemeClr val="tx1">
                    <a:lumMod val="95000"/>
                  </a:schemeClr>
                </a:solidFill>
              </a:rPr>
              <a:t>Five independent special districts with ad valorem taxation powers </a:t>
            </a:r>
          </a:p>
          <a:p>
            <a:pPr algn="just"/>
            <a:r>
              <a:rPr lang="en-US" dirty="0">
                <a:solidFill>
                  <a:schemeClr val="tx1">
                    <a:lumMod val="95000"/>
                  </a:schemeClr>
                </a:solidFill>
              </a:rPr>
              <a:t>Boundaries</a:t>
            </a:r>
          </a:p>
          <a:p>
            <a:pPr algn="just"/>
            <a:r>
              <a:rPr lang="en-US" dirty="0">
                <a:solidFill>
                  <a:schemeClr val="tx1">
                    <a:lumMod val="95000"/>
                  </a:schemeClr>
                </a:solidFill>
              </a:rPr>
              <a:t>Responsible for managing and protecting water resources </a:t>
            </a:r>
          </a:p>
          <a:p>
            <a:pPr lvl="1" algn="just"/>
            <a:r>
              <a:rPr lang="en-US" sz="2800" dirty="0">
                <a:solidFill>
                  <a:schemeClr val="tx1">
                    <a:lumMod val="95000"/>
                  </a:schemeClr>
                </a:solidFill>
              </a:rPr>
              <a:t>Water Supply </a:t>
            </a:r>
          </a:p>
          <a:p>
            <a:pPr lvl="1" algn="just"/>
            <a:r>
              <a:rPr lang="en-US" sz="2800" dirty="0">
                <a:solidFill>
                  <a:schemeClr val="tx1">
                    <a:lumMod val="95000"/>
                  </a:schemeClr>
                </a:solidFill>
              </a:rPr>
              <a:t>Flood Protection </a:t>
            </a:r>
          </a:p>
          <a:p>
            <a:pPr lvl="1" algn="just"/>
            <a:r>
              <a:rPr lang="en-US" sz="2800" dirty="0">
                <a:solidFill>
                  <a:schemeClr val="tx1">
                    <a:lumMod val="95000"/>
                  </a:schemeClr>
                </a:solidFill>
              </a:rPr>
              <a:t>Water Quality </a:t>
            </a:r>
          </a:p>
          <a:p>
            <a:pPr lvl="1" algn="just"/>
            <a:r>
              <a:rPr lang="en-US" sz="2800" dirty="0">
                <a:solidFill>
                  <a:schemeClr val="tx1">
                    <a:lumMod val="95000"/>
                  </a:schemeClr>
                </a:solidFill>
              </a:rPr>
              <a:t>Natural Systems </a:t>
            </a:r>
          </a:p>
          <a:p>
            <a:pPr algn="just"/>
            <a:r>
              <a:rPr lang="en-US" dirty="0">
                <a:solidFill>
                  <a:schemeClr val="tx1">
                    <a:lumMod val="95000"/>
                  </a:schemeClr>
                </a:solidFill>
              </a:rPr>
              <a:t>Appointed Governing Boards </a:t>
            </a:r>
          </a:p>
          <a:p>
            <a:pPr algn="just"/>
            <a:r>
              <a:rPr lang="en-US" dirty="0">
                <a:solidFill>
                  <a:schemeClr val="tx1">
                    <a:lumMod val="95000"/>
                  </a:schemeClr>
                </a:solidFill>
              </a:rPr>
              <a:t>Wellen Park is located within the jurisdiction of the Southwest Florida Water Management District (“SWFWMD”)</a:t>
            </a:r>
          </a:p>
          <a:p>
            <a:endParaRPr lang="en-US" sz="2000" dirty="0">
              <a:solidFill>
                <a:schemeClr val="tx1">
                  <a:lumMod val="95000"/>
                </a:schemeClr>
              </a:solidFill>
            </a:endParaRPr>
          </a:p>
        </p:txBody>
      </p:sp>
      <p:sp>
        <p:nvSpPr>
          <p:cNvPr id="5" name="Slide Number Placeholder 4">
            <a:extLst>
              <a:ext uri="{FF2B5EF4-FFF2-40B4-BE49-F238E27FC236}">
                <a16:creationId xmlns:a16="http://schemas.microsoft.com/office/drawing/2014/main" id="{2543310A-2AD0-4344-B3A6-662B0298ED20}"/>
              </a:ext>
            </a:extLst>
          </p:cNvPr>
          <p:cNvSpPr>
            <a:spLocks noGrp="1"/>
          </p:cNvSpPr>
          <p:nvPr>
            <p:ph type="sldNum" sz="quarter" idx="12"/>
          </p:nvPr>
        </p:nvSpPr>
        <p:spPr/>
        <p:txBody>
          <a:bodyPr/>
          <a:lstStyle/>
          <a:p>
            <a:fld id="{68022D93-CA32-4148-A82E-07FE45D754F1}" type="slidenum">
              <a:rPr lang="en-US" smtClean="0"/>
              <a:t>5</a:t>
            </a:fld>
            <a:endParaRPr lang="en-US" dirty="0"/>
          </a:p>
        </p:txBody>
      </p:sp>
    </p:spTree>
    <p:extLst>
      <p:ext uri="{BB962C8B-B14F-4D97-AF65-F5344CB8AC3E}">
        <p14:creationId xmlns:p14="http://schemas.microsoft.com/office/powerpoint/2010/main" val="2680127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EAD2B54D-F66E-4A5D-8966-18A8D9C39857}"/>
              </a:ext>
            </a:extLst>
          </p:cNvPr>
          <p:cNvSpPr>
            <a:spLocks noGrp="1"/>
          </p:cNvSpPr>
          <p:nvPr>
            <p:ph type="title"/>
          </p:nvPr>
        </p:nvSpPr>
        <p:spPr>
          <a:xfrm>
            <a:off x="838200" y="1115786"/>
            <a:ext cx="3473851" cy="4626428"/>
          </a:xfrm>
          <a:effectLst/>
        </p:spPr>
        <p:txBody>
          <a:bodyPr anchor="ctr">
            <a:normAutofit/>
          </a:bodyPr>
          <a:lstStyle/>
          <a:p>
            <a:pPr algn="r"/>
            <a:r>
              <a:rPr lang="en-US" sz="4000" dirty="0">
                <a:solidFill>
                  <a:schemeClr val="tx1">
                    <a:lumMod val="95000"/>
                  </a:schemeClr>
                </a:solidFill>
              </a:rPr>
              <a:t>Consumptive Use of Water</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3CEF02E-559C-4CF5-952D-9F4D758CB0B9}"/>
              </a:ext>
            </a:extLst>
          </p:cNvPr>
          <p:cNvSpPr>
            <a:spLocks noGrp="1"/>
          </p:cNvSpPr>
          <p:nvPr>
            <p:ph idx="1"/>
          </p:nvPr>
        </p:nvSpPr>
        <p:spPr>
          <a:xfrm>
            <a:off x="4654296" y="413887"/>
            <a:ext cx="7098149" cy="6054290"/>
          </a:xfrm>
        </p:spPr>
        <p:txBody>
          <a:bodyPr anchor="ctr">
            <a:normAutofit/>
          </a:bodyPr>
          <a:lstStyle/>
          <a:p>
            <a:pPr algn="just"/>
            <a:r>
              <a:rPr lang="en-US" sz="2000" dirty="0">
                <a:solidFill>
                  <a:schemeClr val="tx1">
                    <a:lumMod val="75000"/>
                    <a:lumOff val="25000"/>
                  </a:schemeClr>
                </a:solidFill>
              </a:rPr>
              <a:t>Exclusive jurisdiction of DEP and WMDs </a:t>
            </a:r>
          </a:p>
          <a:p>
            <a:pPr algn="just"/>
            <a:r>
              <a:rPr lang="en-US" sz="2000" dirty="0">
                <a:solidFill>
                  <a:schemeClr val="tx1">
                    <a:lumMod val="75000"/>
                    <a:lumOff val="25000"/>
                  </a:schemeClr>
                </a:solidFill>
              </a:rPr>
              <a:t>A water use permit is permission to use the ground or surface water natural resources</a:t>
            </a:r>
          </a:p>
          <a:p>
            <a:pPr lvl="1" algn="just"/>
            <a:r>
              <a:rPr lang="en-US" sz="2000" dirty="0">
                <a:solidFill>
                  <a:schemeClr val="tx1">
                    <a:lumMod val="75000"/>
                    <a:lumOff val="25000"/>
                  </a:schemeClr>
                </a:solidFill>
              </a:rPr>
              <a:t>Allows withdrawal, use or diversion of a specified amount of water from the ground or surface water </a:t>
            </a:r>
          </a:p>
          <a:p>
            <a:pPr algn="just"/>
            <a:r>
              <a:rPr lang="en-US" sz="2000" dirty="0">
                <a:solidFill>
                  <a:schemeClr val="tx1">
                    <a:lumMod val="75000"/>
                    <a:lumOff val="25000"/>
                  </a:schemeClr>
                </a:solidFill>
              </a:rPr>
              <a:t>Not permanent – specified duration </a:t>
            </a:r>
          </a:p>
          <a:p>
            <a:pPr algn="just"/>
            <a:r>
              <a:rPr lang="en-US" sz="2000" dirty="0">
                <a:solidFill>
                  <a:schemeClr val="tx1">
                    <a:lumMod val="75000"/>
                    <a:lumOff val="25000"/>
                  </a:schemeClr>
                </a:solidFill>
              </a:rPr>
              <a:t>The proposed use: </a:t>
            </a:r>
          </a:p>
          <a:p>
            <a:pPr lvl="1" algn="just"/>
            <a:r>
              <a:rPr lang="en-US" sz="2000" dirty="0">
                <a:solidFill>
                  <a:schemeClr val="tx1">
                    <a:lumMod val="75000"/>
                    <a:lumOff val="25000"/>
                  </a:schemeClr>
                </a:solidFill>
              </a:rPr>
              <a:t>1. is a reasonable-beneficial use; </a:t>
            </a:r>
          </a:p>
          <a:p>
            <a:pPr lvl="1" algn="just"/>
            <a:r>
              <a:rPr lang="en-US" sz="2000" dirty="0">
                <a:solidFill>
                  <a:schemeClr val="tx1">
                    <a:lumMod val="75000"/>
                    <a:lumOff val="25000"/>
                  </a:schemeClr>
                </a:solidFill>
              </a:rPr>
              <a:t>2. will not interfere with any presently existing legal use of water; and </a:t>
            </a:r>
          </a:p>
          <a:p>
            <a:pPr lvl="1" algn="just"/>
            <a:r>
              <a:rPr lang="en-US" sz="2000" dirty="0">
                <a:solidFill>
                  <a:schemeClr val="tx1">
                    <a:lumMod val="75000"/>
                    <a:lumOff val="25000"/>
                  </a:schemeClr>
                </a:solidFill>
              </a:rPr>
              <a:t>3. is consistent with the public interest</a:t>
            </a:r>
          </a:p>
          <a:p>
            <a:pPr algn="just"/>
            <a:r>
              <a:rPr lang="en-US" sz="2000" dirty="0">
                <a:solidFill>
                  <a:schemeClr val="tx1">
                    <a:lumMod val="75000"/>
                    <a:lumOff val="25000"/>
                  </a:schemeClr>
                </a:solidFill>
              </a:rPr>
              <a:t>The use or diversion of water is a consumptive use</a:t>
            </a:r>
          </a:p>
          <a:p>
            <a:pPr algn="just"/>
            <a:r>
              <a:rPr lang="en-US" sz="2000" dirty="0">
                <a:solidFill>
                  <a:schemeClr val="tx1">
                    <a:lumMod val="75000"/>
                    <a:lumOff val="25000"/>
                  </a:schemeClr>
                </a:solidFill>
              </a:rPr>
              <a:t>The WMD may require permits and impose reasonable conditions</a:t>
            </a:r>
          </a:p>
          <a:p>
            <a:pPr marL="0" indent="0" algn="just">
              <a:buNone/>
            </a:pPr>
            <a:endParaRPr lang="en-US" sz="2000" dirty="0">
              <a:solidFill>
                <a:schemeClr val="tx1">
                  <a:lumMod val="95000"/>
                </a:schemeClr>
              </a:solidFill>
            </a:endParaRPr>
          </a:p>
        </p:txBody>
      </p:sp>
      <p:sp>
        <p:nvSpPr>
          <p:cNvPr id="5" name="Slide Number Placeholder 4">
            <a:extLst>
              <a:ext uri="{FF2B5EF4-FFF2-40B4-BE49-F238E27FC236}">
                <a16:creationId xmlns:a16="http://schemas.microsoft.com/office/drawing/2014/main" id="{7FF0BD4D-CABB-4323-A737-D027B9512080}"/>
              </a:ext>
            </a:extLst>
          </p:cNvPr>
          <p:cNvSpPr>
            <a:spLocks noGrp="1"/>
          </p:cNvSpPr>
          <p:nvPr>
            <p:ph type="sldNum" sz="quarter" idx="12"/>
          </p:nvPr>
        </p:nvSpPr>
        <p:spPr/>
        <p:txBody>
          <a:bodyPr/>
          <a:lstStyle/>
          <a:p>
            <a:fld id="{68022D93-CA32-4148-A82E-07FE45D754F1}" type="slidenum">
              <a:rPr lang="en-US" smtClean="0"/>
              <a:t>6</a:t>
            </a:fld>
            <a:endParaRPr lang="en-US" dirty="0"/>
          </a:p>
        </p:txBody>
      </p:sp>
    </p:spTree>
    <p:extLst>
      <p:ext uri="{BB962C8B-B14F-4D97-AF65-F5344CB8AC3E}">
        <p14:creationId xmlns:p14="http://schemas.microsoft.com/office/powerpoint/2010/main" val="661068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5325879-C4B2-475E-B853-DC8F21A63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12C085F-3B19-420D-902A-B55695F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18105" cy="6858000"/>
          </a:xfrm>
          <a:prstGeom prst="rect">
            <a:avLst/>
          </a:prstGeom>
          <a:blipFill>
            <a:blip r:embed="rId2"/>
            <a:stretch>
              <a:fillRect r="-164004"/>
            </a:stretch>
          </a:blipFill>
          <a:ln>
            <a:noFill/>
          </a:ln>
          <a:effectLst>
            <a:outerShdw blurRad="139700" dist="508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D45456-B5F3-4138-A120-3DB63C755ABD}"/>
              </a:ext>
            </a:extLst>
          </p:cNvPr>
          <p:cNvSpPr>
            <a:spLocks noGrp="1"/>
          </p:cNvSpPr>
          <p:nvPr>
            <p:ph type="title"/>
          </p:nvPr>
        </p:nvSpPr>
        <p:spPr>
          <a:xfrm>
            <a:off x="591239" y="2766217"/>
            <a:ext cx="3435625" cy="1325563"/>
          </a:xfrm>
        </p:spPr>
        <p:txBody>
          <a:bodyPr vert="horz" lIns="91440" tIns="45720" rIns="91440" bIns="45720" rtlCol="0">
            <a:normAutofit/>
          </a:bodyPr>
          <a:lstStyle/>
          <a:p>
            <a:pPr algn="r"/>
            <a:r>
              <a:rPr lang="en-US" sz="2800" dirty="0">
                <a:gradFill flip="none" rotWithShape="1">
                  <a:gsLst>
                    <a:gs pos="28000">
                      <a:srgbClr val="EDEDED"/>
                    </a:gs>
                    <a:gs pos="0">
                      <a:srgbClr val="BFBFBF"/>
                    </a:gs>
                    <a:gs pos="100000">
                      <a:srgbClr val="FFFFFF"/>
                    </a:gs>
                  </a:gsLst>
                  <a:lin ang="4800000" scaled="0"/>
                  <a:tileRect/>
                </a:gradFill>
              </a:rPr>
              <a:t>Factors Considered in Water Use Permit Issuance</a:t>
            </a:r>
          </a:p>
        </p:txBody>
      </p:sp>
      <p:pic>
        <p:nvPicPr>
          <p:cNvPr id="5" name="Picture 4">
            <a:extLst>
              <a:ext uri="{FF2B5EF4-FFF2-40B4-BE49-F238E27FC236}">
                <a16:creationId xmlns:a16="http://schemas.microsoft.com/office/drawing/2014/main" id="{03042692-6B43-4F03-80F7-48E6C7F02696}"/>
              </a:ext>
            </a:extLst>
          </p:cNvPr>
          <p:cNvPicPr>
            <a:picLocks noChangeAspect="1"/>
          </p:cNvPicPr>
          <p:nvPr/>
        </p:nvPicPr>
        <p:blipFill>
          <a:blip r:embed="rId3"/>
          <a:stretch>
            <a:fillRect/>
          </a:stretch>
        </p:blipFill>
        <p:spPr>
          <a:xfrm>
            <a:off x="5274539" y="1818806"/>
            <a:ext cx="6314487" cy="3220387"/>
          </a:xfrm>
          <a:prstGeom prst="rect">
            <a:avLst/>
          </a:prstGeom>
        </p:spPr>
      </p:pic>
      <p:sp>
        <p:nvSpPr>
          <p:cNvPr id="4" name="Slide Number Placeholder 3">
            <a:extLst>
              <a:ext uri="{FF2B5EF4-FFF2-40B4-BE49-F238E27FC236}">
                <a16:creationId xmlns:a16="http://schemas.microsoft.com/office/drawing/2014/main" id="{8EA733FB-74E7-45B0-A7B2-686B3B19D23F}"/>
              </a:ext>
            </a:extLst>
          </p:cNvPr>
          <p:cNvSpPr>
            <a:spLocks noGrp="1"/>
          </p:cNvSpPr>
          <p:nvPr>
            <p:ph type="sldNum" sz="quarter" idx="12"/>
          </p:nvPr>
        </p:nvSpPr>
        <p:spPr/>
        <p:txBody>
          <a:bodyPr/>
          <a:lstStyle/>
          <a:p>
            <a:fld id="{68022D93-CA32-4148-A82E-07FE45D754F1}" type="slidenum">
              <a:rPr lang="en-US" smtClean="0">
                <a:solidFill>
                  <a:schemeClr val="tx1"/>
                </a:solidFill>
              </a:rPr>
              <a:t>7</a:t>
            </a:fld>
            <a:endParaRPr lang="en-US" dirty="0">
              <a:solidFill>
                <a:schemeClr val="tx1"/>
              </a:solidFill>
            </a:endParaRPr>
          </a:p>
        </p:txBody>
      </p:sp>
    </p:spTree>
    <p:extLst>
      <p:ext uri="{BB962C8B-B14F-4D97-AF65-F5344CB8AC3E}">
        <p14:creationId xmlns:p14="http://schemas.microsoft.com/office/powerpoint/2010/main" val="160191631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DC5CE0CF-D733-415E-9710-26BA51474EA0}"/>
              </a:ext>
            </a:extLst>
          </p:cNvPr>
          <p:cNvSpPr>
            <a:spLocks noGrp="1"/>
          </p:cNvSpPr>
          <p:nvPr>
            <p:ph type="title"/>
          </p:nvPr>
        </p:nvSpPr>
        <p:spPr>
          <a:xfrm>
            <a:off x="838200" y="1115786"/>
            <a:ext cx="3473851" cy="4626428"/>
          </a:xfrm>
          <a:effectLst/>
        </p:spPr>
        <p:txBody>
          <a:bodyPr anchor="ctr">
            <a:normAutofit/>
          </a:bodyPr>
          <a:lstStyle/>
          <a:p>
            <a:pPr algn="r"/>
            <a:r>
              <a:rPr lang="en-US" sz="3100" dirty="0">
                <a:solidFill>
                  <a:schemeClr val="tx1">
                    <a:lumMod val="95000"/>
                  </a:schemeClr>
                </a:solidFill>
              </a:rPr>
              <a:t>Ownership/Control of the Lands Subject to the Water Use Permit</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C39647-235E-4225-90F1-B842CFD3C302}"/>
              </a:ext>
            </a:extLst>
          </p:cNvPr>
          <p:cNvSpPr>
            <a:spLocks noGrp="1"/>
          </p:cNvSpPr>
          <p:nvPr>
            <p:ph idx="1"/>
          </p:nvPr>
        </p:nvSpPr>
        <p:spPr>
          <a:xfrm>
            <a:off x="4814015" y="528644"/>
            <a:ext cx="6899929" cy="5958783"/>
          </a:xfrm>
        </p:spPr>
        <p:txBody>
          <a:bodyPr anchor="ctr">
            <a:normAutofit lnSpcReduction="10000"/>
          </a:bodyPr>
          <a:lstStyle/>
          <a:p>
            <a:pPr algn="just"/>
            <a:r>
              <a:rPr lang="en-US" sz="2400" dirty="0">
                <a:solidFill>
                  <a:schemeClr val="tx1">
                    <a:lumMod val="95000"/>
                  </a:schemeClr>
                </a:solidFill>
              </a:rPr>
              <a:t>Rule 40D-1.6105, Florida Administrative Code (Limiting Conditions)</a:t>
            </a:r>
          </a:p>
          <a:p>
            <a:pPr lvl="1" algn="just"/>
            <a:r>
              <a:rPr lang="en-US" dirty="0">
                <a:solidFill>
                  <a:schemeClr val="tx1">
                    <a:lumMod val="95000"/>
                  </a:schemeClr>
                </a:solidFill>
              </a:rPr>
              <a:t>“All permits issued pursuant to these rules are contingent upon the continued ownership, lease, or other legal control of property rights in underlying, overlying, or adjacent lands, or the power to acquire such property rights through eminent domain.”</a:t>
            </a:r>
          </a:p>
          <a:p>
            <a:pPr algn="just"/>
            <a:endParaRPr lang="en-US" sz="2400" dirty="0">
              <a:solidFill>
                <a:schemeClr val="tx1">
                  <a:lumMod val="95000"/>
                </a:schemeClr>
              </a:solidFill>
            </a:endParaRPr>
          </a:p>
          <a:p>
            <a:pPr algn="just"/>
            <a:r>
              <a:rPr lang="en-US" sz="2400" dirty="0">
                <a:solidFill>
                  <a:schemeClr val="tx1">
                    <a:lumMod val="95000"/>
                  </a:schemeClr>
                </a:solidFill>
              </a:rPr>
              <a:t>SWFWMD Water Use Permit Applicant’s Handbook, Part B (1.4.13 Control of Property and Activities) </a:t>
            </a:r>
          </a:p>
          <a:p>
            <a:pPr lvl="1" algn="just"/>
            <a:r>
              <a:rPr lang="en-US" dirty="0">
                <a:solidFill>
                  <a:schemeClr val="tx1">
                    <a:lumMod val="95000"/>
                  </a:schemeClr>
                </a:solidFill>
              </a:rPr>
              <a:t>Water use permit applicants must demonstrate ownership or legal control of all property on which pumps, wells, diversions or other permitted facilities are or will be located</a:t>
            </a:r>
          </a:p>
          <a:p>
            <a:pPr lvl="1" algn="just"/>
            <a:endParaRPr lang="en-US" dirty="0">
              <a:solidFill>
                <a:schemeClr val="tx1">
                  <a:lumMod val="95000"/>
                </a:schemeClr>
              </a:solidFill>
            </a:endParaRPr>
          </a:p>
          <a:p>
            <a:pPr algn="just"/>
            <a:r>
              <a:rPr lang="en-US" sz="2400" dirty="0">
                <a:solidFill>
                  <a:schemeClr val="tx1">
                    <a:lumMod val="95000"/>
                  </a:schemeClr>
                </a:solidFill>
              </a:rPr>
              <a:t>Easements meets the requirements of these rules</a:t>
            </a:r>
          </a:p>
        </p:txBody>
      </p:sp>
      <p:sp>
        <p:nvSpPr>
          <p:cNvPr id="5" name="Slide Number Placeholder 4">
            <a:extLst>
              <a:ext uri="{FF2B5EF4-FFF2-40B4-BE49-F238E27FC236}">
                <a16:creationId xmlns:a16="http://schemas.microsoft.com/office/drawing/2014/main" id="{3BE40A8C-0225-45BE-9720-16988993E97D}"/>
              </a:ext>
            </a:extLst>
          </p:cNvPr>
          <p:cNvSpPr>
            <a:spLocks noGrp="1"/>
          </p:cNvSpPr>
          <p:nvPr>
            <p:ph type="sldNum" sz="quarter" idx="12"/>
          </p:nvPr>
        </p:nvSpPr>
        <p:spPr/>
        <p:txBody>
          <a:bodyPr/>
          <a:lstStyle/>
          <a:p>
            <a:fld id="{68022D93-CA32-4148-A82E-07FE45D754F1}" type="slidenum">
              <a:rPr lang="en-US" smtClean="0"/>
              <a:t>8</a:t>
            </a:fld>
            <a:endParaRPr lang="en-US" dirty="0"/>
          </a:p>
        </p:txBody>
      </p:sp>
    </p:spTree>
    <p:extLst>
      <p:ext uri="{BB962C8B-B14F-4D97-AF65-F5344CB8AC3E}">
        <p14:creationId xmlns:p14="http://schemas.microsoft.com/office/powerpoint/2010/main" val="2030226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4F865-E4A0-406A-902C-18A60C921273}"/>
              </a:ext>
            </a:extLst>
          </p:cNvPr>
          <p:cNvSpPr>
            <a:spLocks noGrp="1"/>
          </p:cNvSpPr>
          <p:nvPr>
            <p:ph type="title"/>
          </p:nvPr>
        </p:nvSpPr>
        <p:spPr>
          <a:xfrm>
            <a:off x="838200" y="365125"/>
            <a:ext cx="10515600" cy="1325563"/>
          </a:xfrm>
        </p:spPr>
        <p:txBody>
          <a:bodyPr>
            <a:normAutofit/>
          </a:bodyPr>
          <a:lstStyle/>
          <a:p>
            <a:r>
              <a:rPr lang="en-US" sz="4200" dirty="0">
                <a:solidFill>
                  <a:schemeClr val="tx1"/>
                </a:solidFill>
              </a:rPr>
              <a:t>History of the Wellen Park Water Use Permit</a:t>
            </a:r>
          </a:p>
        </p:txBody>
      </p:sp>
      <p:graphicFrame>
        <p:nvGraphicFramePr>
          <p:cNvPr id="6" name="Content Placeholder 2">
            <a:extLst>
              <a:ext uri="{FF2B5EF4-FFF2-40B4-BE49-F238E27FC236}">
                <a16:creationId xmlns:a16="http://schemas.microsoft.com/office/drawing/2014/main" id="{01B38439-70FF-F4CD-B3B5-0FB74B4C610F}"/>
              </a:ext>
            </a:extLst>
          </p:cNvPr>
          <p:cNvGraphicFramePr>
            <a:graphicFrameLocks noGrp="1"/>
          </p:cNvGraphicFramePr>
          <p:nvPr>
            <p:ph idx="1"/>
            <p:extLst>
              <p:ext uri="{D42A27DB-BD31-4B8C-83A1-F6EECF244321}">
                <p14:modId xmlns:p14="http://schemas.microsoft.com/office/powerpoint/2010/main" val="3834173182"/>
              </p:ext>
            </p:extLst>
          </p:nvPr>
        </p:nvGraphicFramePr>
        <p:xfrm>
          <a:off x="979488" y="1825625"/>
          <a:ext cx="10233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FFA03552-586A-4EA7-85BF-66E95D47CF42}"/>
              </a:ext>
            </a:extLst>
          </p:cNvPr>
          <p:cNvSpPr>
            <a:spLocks noGrp="1"/>
          </p:cNvSpPr>
          <p:nvPr>
            <p:ph type="sldNum" sz="quarter" idx="12"/>
          </p:nvPr>
        </p:nvSpPr>
        <p:spPr/>
        <p:txBody>
          <a:bodyPr/>
          <a:lstStyle/>
          <a:p>
            <a:fld id="{68022D93-CA32-4148-A82E-07FE45D754F1}" type="slidenum">
              <a:rPr lang="en-US" smtClean="0"/>
              <a:t>9</a:t>
            </a:fld>
            <a:endParaRPr lang="en-US" dirty="0"/>
          </a:p>
        </p:txBody>
      </p:sp>
    </p:spTree>
    <p:extLst>
      <p:ext uri="{BB962C8B-B14F-4D97-AF65-F5344CB8AC3E}">
        <p14:creationId xmlns:p14="http://schemas.microsoft.com/office/powerpoint/2010/main" val="3866395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DC5CE0CF-D733-415E-9710-26BA51474EA0}"/>
              </a:ext>
            </a:extLst>
          </p:cNvPr>
          <p:cNvSpPr>
            <a:spLocks noGrp="1"/>
          </p:cNvSpPr>
          <p:nvPr>
            <p:ph type="title"/>
          </p:nvPr>
        </p:nvSpPr>
        <p:spPr>
          <a:xfrm>
            <a:off x="838200" y="1115786"/>
            <a:ext cx="3473851" cy="4626428"/>
          </a:xfrm>
          <a:effectLst/>
        </p:spPr>
        <p:txBody>
          <a:bodyPr anchor="ctr">
            <a:normAutofit/>
          </a:bodyPr>
          <a:lstStyle/>
          <a:p>
            <a:pPr algn="r"/>
            <a:r>
              <a:rPr lang="en-US" sz="3100" dirty="0">
                <a:solidFill>
                  <a:schemeClr val="tx1">
                    <a:lumMod val="95000"/>
                  </a:schemeClr>
                </a:solidFill>
              </a:rPr>
              <a:t>Basics of </a:t>
            </a:r>
            <a:br>
              <a:rPr lang="en-US" sz="3100" dirty="0">
                <a:solidFill>
                  <a:schemeClr val="tx1">
                    <a:lumMod val="95000"/>
                  </a:schemeClr>
                </a:solidFill>
              </a:rPr>
            </a:br>
            <a:r>
              <a:rPr lang="en-US" sz="3100" dirty="0">
                <a:solidFill>
                  <a:schemeClr val="tx1">
                    <a:lumMod val="95000"/>
                  </a:schemeClr>
                </a:solidFill>
              </a:rPr>
              <a:t>WUP 20-00387.020</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C39647-235E-4225-90F1-B842CFD3C302}"/>
              </a:ext>
            </a:extLst>
          </p:cNvPr>
          <p:cNvSpPr>
            <a:spLocks noGrp="1"/>
          </p:cNvSpPr>
          <p:nvPr>
            <p:ph idx="1"/>
          </p:nvPr>
        </p:nvSpPr>
        <p:spPr>
          <a:xfrm>
            <a:off x="4814015" y="528644"/>
            <a:ext cx="6899929" cy="5958783"/>
          </a:xfrm>
        </p:spPr>
        <p:txBody>
          <a:bodyPr anchor="ctr">
            <a:normAutofit/>
          </a:bodyPr>
          <a:lstStyle/>
          <a:p>
            <a:pPr algn="just"/>
            <a:r>
              <a:rPr lang="en-US" dirty="0"/>
              <a:t>Permittee:  WVID and the Master Developer</a:t>
            </a:r>
          </a:p>
          <a:p>
            <a:pPr algn="just"/>
            <a:r>
              <a:rPr lang="en-US" dirty="0"/>
              <a:t>The permittee holds the sole and exclusive right to the following within Wellen Park:</a:t>
            </a:r>
          </a:p>
          <a:p>
            <a:pPr marL="457200" lvl="1" indent="0" algn="just">
              <a:buNone/>
            </a:pPr>
            <a:r>
              <a:rPr lang="en-US" sz="2800" dirty="0"/>
              <a:t>1. Surface water (i.e. irrigation lakes)</a:t>
            </a:r>
          </a:p>
          <a:p>
            <a:pPr marL="457200" lvl="1" indent="0" algn="just">
              <a:buNone/>
            </a:pPr>
            <a:r>
              <a:rPr lang="en-US" sz="2800" dirty="0"/>
              <a:t>2.Reclaimed water (i.e. supplied by the City of North Port, Sarasota County, and/or Englewood Water District)</a:t>
            </a:r>
          </a:p>
          <a:p>
            <a:pPr marL="457200" lvl="1" indent="0" algn="just">
              <a:buNone/>
            </a:pPr>
            <a:r>
              <a:rPr lang="en-US" sz="2800" dirty="0"/>
              <a:t>3. Groundwater (i.e. wells)</a:t>
            </a:r>
          </a:p>
          <a:p>
            <a:pPr algn="just"/>
            <a:r>
              <a:rPr lang="en-US" dirty="0"/>
              <a:t>Expires:  August 24, 2068</a:t>
            </a:r>
          </a:p>
          <a:p>
            <a:pPr algn="just"/>
            <a:r>
              <a:rPr lang="en-US" dirty="0"/>
              <a:t>Use:  Landscape/Recreation and Agricultural </a:t>
            </a:r>
          </a:p>
          <a:p>
            <a:pPr marL="0" indent="0">
              <a:buNone/>
            </a:pPr>
            <a:endParaRPr lang="en-US" sz="2400" dirty="0">
              <a:solidFill>
                <a:schemeClr val="tx1">
                  <a:lumMod val="95000"/>
                </a:schemeClr>
              </a:solidFill>
            </a:endParaRPr>
          </a:p>
        </p:txBody>
      </p:sp>
      <p:sp>
        <p:nvSpPr>
          <p:cNvPr id="5" name="Slide Number Placeholder 4">
            <a:extLst>
              <a:ext uri="{FF2B5EF4-FFF2-40B4-BE49-F238E27FC236}">
                <a16:creationId xmlns:a16="http://schemas.microsoft.com/office/drawing/2014/main" id="{5779C854-16B9-413B-AD43-AA2FB82C521D}"/>
              </a:ext>
            </a:extLst>
          </p:cNvPr>
          <p:cNvSpPr>
            <a:spLocks noGrp="1"/>
          </p:cNvSpPr>
          <p:nvPr>
            <p:ph type="sldNum" sz="quarter" idx="12"/>
          </p:nvPr>
        </p:nvSpPr>
        <p:spPr/>
        <p:txBody>
          <a:bodyPr/>
          <a:lstStyle/>
          <a:p>
            <a:fld id="{68022D93-CA32-4148-A82E-07FE45D754F1}" type="slidenum">
              <a:rPr lang="en-US" smtClean="0"/>
              <a:t>10</a:t>
            </a:fld>
            <a:endParaRPr lang="en-US" dirty="0"/>
          </a:p>
        </p:txBody>
      </p:sp>
    </p:spTree>
    <p:extLst>
      <p:ext uri="{BB962C8B-B14F-4D97-AF65-F5344CB8AC3E}">
        <p14:creationId xmlns:p14="http://schemas.microsoft.com/office/powerpoint/2010/main" val="3585200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DC5CE0CF-D733-415E-9710-26BA51474EA0}"/>
              </a:ext>
            </a:extLst>
          </p:cNvPr>
          <p:cNvSpPr>
            <a:spLocks noGrp="1"/>
          </p:cNvSpPr>
          <p:nvPr>
            <p:ph type="title"/>
          </p:nvPr>
        </p:nvSpPr>
        <p:spPr>
          <a:xfrm>
            <a:off x="838200" y="1115786"/>
            <a:ext cx="3473851" cy="4626428"/>
          </a:xfrm>
          <a:effectLst/>
        </p:spPr>
        <p:txBody>
          <a:bodyPr anchor="ctr">
            <a:normAutofit/>
          </a:bodyPr>
          <a:lstStyle/>
          <a:p>
            <a:pPr algn="r"/>
            <a:r>
              <a:rPr lang="en-US" sz="3100" dirty="0">
                <a:solidFill>
                  <a:schemeClr val="tx1">
                    <a:lumMod val="95000"/>
                  </a:schemeClr>
                </a:solidFill>
              </a:rPr>
              <a:t>WUP 20-00387.020 Wellen Park Irrigation Allocations</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C39647-235E-4225-90F1-B842CFD3C302}"/>
              </a:ext>
            </a:extLst>
          </p:cNvPr>
          <p:cNvSpPr>
            <a:spLocks noGrp="1"/>
          </p:cNvSpPr>
          <p:nvPr>
            <p:ph idx="1"/>
          </p:nvPr>
        </p:nvSpPr>
        <p:spPr>
          <a:xfrm>
            <a:off x="4814015" y="528644"/>
            <a:ext cx="6899929" cy="5958783"/>
          </a:xfrm>
        </p:spPr>
        <p:txBody>
          <a:bodyPr anchor="ctr">
            <a:normAutofit/>
          </a:bodyPr>
          <a:lstStyle/>
          <a:p>
            <a:pPr algn="just"/>
            <a:r>
              <a:rPr lang="en-US" sz="2400" dirty="0"/>
              <a:t>The WUP dictates the amount of irrigation water available to the Wellen Park development, as well as to the individual communities within Wellen Park</a:t>
            </a:r>
          </a:p>
          <a:p>
            <a:pPr algn="just"/>
            <a:r>
              <a:rPr lang="en-US" sz="2400" dirty="0"/>
              <a:t>Permitted quantities are based on SWFWMD’s irrigation allocation calculation program (AGMOD)</a:t>
            </a:r>
          </a:p>
          <a:p>
            <a:pPr lvl="1" algn="just"/>
            <a:r>
              <a:rPr lang="en-US" dirty="0">
                <a:effectLst/>
                <a:ea typeface="Times New Roman" panose="02020603050405020304" pitchFamily="18" charset="0"/>
              </a:rPr>
              <a:t>The AGMOD calculation is based on the amount of </a:t>
            </a:r>
            <a:r>
              <a:rPr lang="en-US" u="sng" dirty="0">
                <a:effectLst/>
                <a:ea typeface="Times New Roman" panose="02020603050405020304" pitchFamily="18" charset="0"/>
              </a:rPr>
              <a:t>irrigable acres</a:t>
            </a:r>
            <a:r>
              <a:rPr lang="en-US" dirty="0">
                <a:effectLst/>
                <a:ea typeface="Times New Roman" panose="02020603050405020304" pitchFamily="18" charset="0"/>
              </a:rPr>
              <a:t> located within a specific project boundary, as well as property use type, irrigation type, and soil type</a:t>
            </a:r>
          </a:p>
          <a:p>
            <a:pPr lvl="1" algn="just"/>
            <a:r>
              <a:rPr lang="en-US" dirty="0"/>
              <a:t>Capacity of the wells, volume of irrigation storage lakes, etc. are </a:t>
            </a:r>
            <a:r>
              <a:rPr lang="en-US" u="sng" dirty="0"/>
              <a:t>not</a:t>
            </a:r>
            <a:r>
              <a:rPr lang="en-US" dirty="0"/>
              <a:t> relevant</a:t>
            </a:r>
          </a:p>
          <a:p>
            <a:pPr algn="just"/>
            <a:r>
              <a:rPr lang="en-US" sz="2400" dirty="0"/>
              <a:t>The AGMOD allocation for Wellen Park per the WUP is:</a:t>
            </a:r>
          </a:p>
          <a:p>
            <a:pPr lvl="1"/>
            <a:r>
              <a:rPr lang="en-US" dirty="0"/>
              <a:t>Annual Average:	2,489,800 gpd</a:t>
            </a:r>
          </a:p>
          <a:p>
            <a:pPr lvl="1"/>
            <a:r>
              <a:rPr lang="en-US" dirty="0"/>
              <a:t>Peak Month:		6,735,900 gpd</a:t>
            </a:r>
          </a:p>
          <a:p>
            <a:pPr marL="0" indent="0">
              <a:buNone/>
            </a:pPr>
            <a:endParaRPr lang="en-US" sz="2400" dirty="0">
              <a:solidFill>
                <a:schemeClr val="tx1">
                  <a:lumMod val="95000"/>
                </a:schemeClr>
              </a:solidFill>
            </a:endParaRPr>
          </a:p>
        </p:txBody>
      </p:sp>
      <p:sp>
        <p:nvSpPr>
          <p:cNvPr id="5" name="Slide Number Placeholder 4">
            <a:extLst>
              <a:ext uri="{FF2B5EF4-FFF2-40B4-BE49-F238E27FC236}">
                <a16:creationId xmlns:a16="http://schemas.microsoft.com/office/drawing/2014/main" id="{09AE7C5E-1199-4091-B31D-03A15F9115DB}"/>
              </a:ext>
            </a:extLst>
          </p:cNvPr>
          <p:cNvSpPr>
            <a:spLocks noGrp="1"/>
          </p:cNvSpPr>
          <p:nvPr>
            <p:ph type="sldNum" sz="quarter" idx="12"/>
          </p:nvPr>
        </p:nvSpPr>
        <p:spPr/>
        <p:txBody>
          <a:bodyPr/>
          <a:lstStyle/>
          <a:p>
            <a:fld id="{68022D93-CA32-4148-A82E-07FE45D754F1}" type="slidenum">
              <a:rPr lang="en-US" smtClean="0"/>
              <a:t>11</a:t>
            </a:fld>
            <a:endParaRPr lang="en-US" dirty="0"/>
          </a:p>
        </p:txBody>
      </p:sp>
    </p:spTree>
    <p:extLst>
      <p:ext uri="{BB962C8B-B14F-4D97-AF65-F5344CB8AC3E}">
        <p14:creationId xmlns:p14="http://schemas.microsoft.com/office/powerpoint/2010/main" val="4081212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6130003-5222-4875-8738-1217755C7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77BB2D7-2EB6-4EE6-994A-8C5B21BE998D}"/>
              </a:ext>
            </a:extLst>
          </p:cNvPr>
          <p:cNvSpPr>
            <a:spLocks noGrp="1"/>
          </p:cNvSpPr>
          <p:nvPr>
            <p:ph type="title"/>
          </p:nvPr>
        </p:nvSpPr>
        <p:spPr>
          <a:xfrm>
            <a:off x="838200" y="365125"/>
            <a:ext cx="10515600" cy="1325563"/>
          </a:xfrm>
        </p:spPr>
        <p:txBody>
          <a:bodyPr>
            <a:normAutofit/>
          </a:bodyPr>
          <a:lstStyle/>
          <a:p>
            <a:r>
              <a:rPr lang="en-US" sz="4200" dirty="0">
                <a:gradFill flip="none" rotWithShape="1">
                  <a:gsLst>
                    <a:gs pos="28000">
                      <a:srgbClr val="EDEDED"/>
                    </a:gs>
                    <a:gs pos="0">
                      <a:srgbClr val="BFBFBF"/>
                    </a:gs>
                    <a:gs pos="100000">
                      <a:srgbClr val="FFFFFF"/>
                    </a:gs>
                  </a:gsLst>
                  <a:lin ang="4800000" scaled="0"/>
                  <a:tileRect/>
                </a:gradFill>
              </a:rPr>
              <a:t>WUP 20-00387.020 - Conservation Conditions</a:t>
            </a:r>
          </a:p>
        </p:txBody>
      </p:sp>
      <p:sp>
        <p:nvSpPr>
          <p:cNvPr id="18" name="Rounded Rectangle 17">
            <a:extLst>
              <a:ext uri="{FF2B5EF4-FFF2-40B4-BE49-F238E27FC236}">
                <a16:creationId xmlns:a16="http://schemas.microsoft.com/office/drawing/2014/main" id="{3E388DCC-9257-412E-811D-30F74D4CB7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948070"/>
            <a:ext cx="4773166" cy="3896140"/>
          </a:xfrm>
          <a:prstGeom prst="roundRect">
            <a:avLst>
              <a:gd name="adj" fmla="val 2028"/>
            </a:avLst>
          </a:prstGeom>
          <a:solidFill>
            <a:schemeClr val="bg1"/>
          </a:solidFill>
          <a:ln>
            <a:noFill/>
          </a:ln>
          <a:effectLst>
            <a:innerShdw blurRad="127000" dist="12700">
              <a:prstClr val="black"/>
            </a:inn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05D23F7E-05A6-4D89-8F18-0499F490C343}"/>
              </a:ext>
            </a:extLst>
          </p:cNvPr>
          <p:cNvPicPr>
            <a:picLocks noChangeAspect="1"/>
          </p:cNvPicPr>
          <p:nvPr/>
        </p:nvPicPr>
        <p:blipFill>
          <a:blip r:embed="rId3"/>
          <a:stretch>
            <a:fillRect/>
          </a:stretch>
        </p:blipFill>
        <p:spPr>
          <a:xfrm>
            <a:off x="1131172" y="3147674"/>
            <a:ext cx="4187222" cy="1496932"/>
          </a:xfrm>
          <a:prstGeom prst="rect">
            <a:avLst/>
          </a:prstGeom>
        </p:spPr>
      </p:pic>
      <p:sp>
        <p:nvSpPr>
          <p:cNvPr id="3" name="Content Placeholder 2">
            <a:extLst>
              <a:ext uri="{FF2B5EF4-FFF2-40B4-BE49-F238E27FC236}">
                <a16:creationId xmlns:a16="http://schemas.microsoft.com/office/drawing/2014/main" id="{59374CA7-740D-4C7A-9D9C-56C2391F7FD9}"/>
              </a:ext>
            </a:extLst>
          </p:cNvPr>
          <p:cNvSpPr>
            <a:spLocks noGrp="1"/>
          </p:cNvSpPr>
          <p:nvPr>
            <p:ph idx="1"/>
          </p:nvPr>
        </p:nvSpPr>
        <p:spPr>
          <a:xfrm>
            <a:off x="5904338" y="1690688"/>
            <a:ext cx="5934736" cy="5197642"/>
          </a:xfrm>
        </p:spPr>
        <p:txBody>
          <a:bodyPr>
            <a:normAutofit/>
          </a:bodyPr>
          <a:lstStyle/>
          <a:p>
            <a:pPr algn="just"/>
            <a:r>
              <a:rPr lang="en-US" sz="1800" dirty="0">
                <a:gradFill>
                  <a:gsLst>
                    <a:gs pos="34000">
                      <a:srgbClr val="EDEDED"/>
                    </a:gs>
                    <a:gs pos="0">
                      <a:srgbClr val="BFBFBF"/>
                    </a:gs>
                    <a:gs pos="100000">
                      <a:srgbClr val="FFFFFF"/>
                    </a:gs>
                  </a:gsLst>
                  <a:lin ang="4800000" scaled="0"/>
                </a:gradFill>
              </a:rPr>
              <a:t>WVID and the Master Developer are required to implement the SWFWMD-approved May 2018 Water Conservation Plan</a:t>
            </a:r>
          </a:p>
          <a:p>
            <a:pPr lvl="1" algn="just"/>
            <a:r>
              <a:rPr lang="en-US" sz="1800" dirty="0">
                <a:gradFill>
                  <a:gsLst>
                    <a:gs pos="34000">
                      <a:srgbClr val="EDEDED"/>
                    </a:gs>
                    <a:gs pos="0">
                      <a:srgbClr val="BFBFBF"/>
                    </a:gs>
                    <a:gs pos="100000">
                      <a:srgbClr val="FFFFFF"/>
                    </a:gs>
                  </a:gsLst>
                  <a:lin ang="4800000" scaled="0"/>
                </a:gradFill>
              </a:rPr>
              <a:t>i.e. violation of the conservation plan is a violation of the WUP</a:t>
            </a:r>
          </a:p>
          <a:p>
            <a:pPr lvl="1" algn="just"/>
            <a:endParaRPr lang="en-US" sz="1800" dirty="0">
              <a:gradFill>
                <a:gsLst>
                  <a:gs pos="34000">
                    <a:srgbClr val="EDEDED"/>
                  </a:gs>
                  <a:gs pos="0">
                    <a:srgbClr val="BFBFBF"/>
                  </a:gs>
                  <a:gs pos="100000">
                    <a:srgbClr val="FFFFFF"/>
                  </a:gs>
                </a:gsLst>
                <a:lin ang="4800000" scaled="0"/>
              </a:gradFill>
            </a:endParaRPr>
          </a:p>
          <a:p>
            <a:pPr algn="just"/>
            <a:r>
              <a:rPr lang="en-US" sz="1800" dirty="0">
                <a:gradFill>
                  <a:gsLst>
                    <a:gs pos="34000">
                      <a:srgbClr val="EDEDED"/>
                    </a:gs>
                    <a:gs pos="0">
                      <a:srgbClr val="BFBFBF"/>
                    </a:gs>
                    <a:gs pos="100000">
                      <a:srgbClr val="FFFFFF"/>
                    </a:gs>
                  </a:gsLst>
                  <a:lin ang="4800000" scaled="0"/>
                </a:gradFill>
              </a:rPr>
              <a:t>In relevant part, the Water Conservation Plan, has the following requirements:</a:t>
            </a:r>
          </a:p>
          <a:p>
            <a:pPr lvl="1" algn="just"/>
            <a:r>
              <a:rPr lang="en-US" sz="1800" dirty="0">
                <a:gradFill>
                  <a:gsLst>
                    <a:gs pos="34000">
                      <a:srgbClr val="EDEDED"/>
                    </a:gs>
                    <a:gs pos="0">
                      <a:srgbClr val="BFBFBF"/>
                    </a:gs>
                    <a:gs pos="100000">
                      <a:srgbClr val="FFFFFF"/>
                    </a:gs>
                  </a:gsLst>
                  <a:lin ang="4800000" scaled="0"/>
                </a:gradFill>
              </a:rPr>
              <a:t>1. WVID/Master Developer are to supply irrigation water to the customer (i.e. the community HOAs) based on SWFWMD’s AGMOD irrigation allocation program</a:t>
            </a:r>
          </a:p>
          <a:p>
            <a:pPr lvl="1" algn="just"/>
            <a:r>
              <a:rPr lang="en-US" sz="1800" dirty="0">
                <a:gradFill>
                  <a:gsLst>
                    <a:gs pos="34000">
                      <a:srgbClr val="EDEDED"/>
                    </a:gs>
                    <a:gs pos="0">
                      <a:srgbClr val="BFBFBF"/>
                    </a:gs>
                    <a:gs pos="100000">
                      <a:srgbClr val="FFFFFF"/>
                    </a:gs>
                  </a:gsLst>
                  <a:lin ang="4800000" scaled="0"/>
                </a:gradFill>
              </a:rPr>
              <a:t>2. Customers (i.e. the community HOAs) must create and implement their own water conservation plan</a:t>
            </a:r>
          </a:p>
          <a:p>
            <a:pPr lvl="1" algn="just"/>
            <a:r>
              <a:rPr lang="en-US" sz="1800" dirty="0">
                <a:gradFill>
                  <a:gsLst>
                    <a:gs pos="34000">
                      <a:srgbClr val="EDEDED"/>
                    </a:gs>
                    <a:gs pos="0">
                      <a:srgbClr val="BFBFBF"/>
                    </a:gs>
                    <a:gs pos="100000">
                      <a:srgbClr val="FFFFFF"/>
                    </a:gs>
                  </a:gsLst>
                  <a:lin ang="4800000" scaled="0"/>
                </a:gradFill>
              </a:rPr>
              <a:t>3. WVID/Master Developer must ensure the customers’ (i.e. the community HOA’s) compliance with the AGMOD allocations</a:t>
            </a:r>
          </a:p>
          <a:p>
            <a:endParaRPr lang="en-US" sz="1500" dirty="0">
              <a:gradFill>
                <a:gsLst>
                  <a:gs pos="34000">
                    <a:srgbClr val="EDEDED"/>
                  </a:gs>
                  <a:gs pos="0">
                    <a:srgbClr val="BFBFBF"/>
                  </a:gs>
                  <a:gs pos="100000">
                    <a:srgbClr val="FFFFFF"/>
                  </a:gs>
                </a:gsLst>
                <a:lin ang="4800000" scaled="0"/>
              </a:gradFill>
            </a:endParaRPr>
          </a:p>
        </p:txBody>
      </p:sp>
      <p:sp>
        <p:nvSpPr>
          <p:cNvPr id="6" name="Slide Number Placeholder 5">
            <a:extLst>
              <a:ext uri="{FF2B5EF4-FFF2-40B4-BE49-F238E27FC236}">
                <a16:creationId xmlns:a16="http://schemas.microsoft.com/office/drawing/2014/main" id="{C608C70C-D890-497F-80D9-2D59EEFC3315}"/>
              </a:ext>
            </a:extLst>
          </p:cNvPr>
          <p:cNvSpPr>
            <a:spLocks noGrp="1"/>
          </p:cNvSpPr>
          <p:nvPr>
            <p:ph type="sldNum" sz="quarter" idx="12"/>
          </p:nvPr>
        </p:nvSpPr>
        <p:spPr>
          <a:xfrm>
            <a:off x="8610600" y="6323798"/>
            <a:ext cx="2743200" cy="397677"/>
          </a:xfrm>
        </p:spPr>
        <p:txBody>
          <a:bodyPr/>
          <a:lstStyle/>
          <a:p>
            <a:fld id="{68022D93-CA32-4148-A82E-07FE45D754F1}" type="slidenum">
              <a:rPr lang="en-US" smtClean="0">
                <a:solidFill>
                  <a:schemeClr val="bg1"/>
                </a:solidFill>
              </a:rPr>
              <a:t>12</a:t>
            </a:fld>
            <a:endParaRPr lang="en-US" dirty="0">
              <a:solidFill>
                <a:schemeClr val="bg1"/>
              </a:solidFill>
            </a:endParaRPr>
          </a:p>
        </p:txBody>
      </p:sp>
    </p:spTree>
    <p:extLst>
      <p:ext uri="{BB962C8B-B14F-4D97-AF65-F5344CB8AC3E}">
        <p14:creationId xmlns:p14="http://schemas.microsoft.com/office/powerpoint/2010/main" val="1085100168"/>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3A1AAE6F-4226-47A1-80D5-D4A21D290B47}"/>
              </a:ext>
            </a:extLst>
          </p:cNvPr>
          <p:cNvSpPr>
            <a:spLocks noGrp="1"/>
          </p:cNvSpPr>
          <p:nvPr>
            <p:ph type="title"/>
          </p:nvPr>
        </p:nvSpPr>
        <p:spPr>
          <a:xfrm>
            <a:off x="838200" y="1115786"/>
            <a:ext cx="3473851" cy="4626428"/>
          </a:xfrm>
          <a:effectLst/>
        </p:spPr>
        <p:txBody>
          <a:bodyPr anchor="ctr">
            <a:normAutofit/>
          </a:bodyPr>
          <a:lstStyle/>
          <a:p>
            <a:pPr algn="r"/>
            <a:r>
              <a:rPr lang="en-US" sz="4000" dirty="0">
                <a:solidFill>
                  <a:schemeClr val="tx1">
                    <a:lumMod val="95000"/>
                  </a:schemeClr>
                </a:solidFill>
              </a:rPr>
              <a:t>WUP</a:t>
            </a:r>
            <a:r>
              <a:rPr lang="en-US" sz="4000" dirty="0">
                <a:gradFill flip="none" rotWithShape="1">
                  <a:gsLst>
                    <a:gs pos="28000">
                      <a:srgbClr val="EDEDED"/>
                    </a:gs>
                    <a:gs pos="0">
                      <a:srgbClr val="BFBFBF"/>
                    </a:gs>
                    <a:gs pos="100000">
                      <a:srgbClr val="FFFFFF"/>
                    </a:gs>
                  </a:gsLst>
                  <a:lin ang="4800000" scaled="0"/>
                  <a:tileRect/>
                </a:gradFill>
              </a:rPr>
              <a:t> </a:t>
            </a:r>
            <a:br>
              <a:rPr lang="en-US" sz="4000" dirty="0">
                <a:gradFill flip="none" rotWithShape="1">
                  <a:gsLst>
                    <a:gs pos="28000">
                      <a:srgbClr val="EDEDED"/>
                    </a:gs>
                    <a:gs pos="0">
                      <a:srgbClr val="BFBFBF"/>
                    </a:gs>
                    <a:gs pos="100000">
                      <a:srgbClr val="FFFFFF"/>
                    </a:gs>
                  </a:gsLst>
                  <a:lin ang="4800000" scaled="0"/>
                  <a:tileRect/>
                </a:gradFill>
              </a:rPr>
            </a:br>
            <a:r>
              <a:rPr lang="en-US" sz="4000" dirty="0">
                <a:gradFill flip="none" rotWithShape="1">
                  <a:gsLst>
                    <a:gs pos="28000">
                      <a:srgbClr val="EDEDED"/>
                    </a:gs>
                    <a:gs pos="0">
                      <a:srgbClr val="BFBFBF"/>
                    </a:gs>
                    <a:gs pos="100000">
                      <a:srgbClr val="FFFFFF"/>
                    </a:gs>
                  </a:gsLst>
                  <a:lin ang="4800000" scaled="0"/>
                  <a:tileRect/>
                </a:gradFill>
              </a:rPr>
              <a:t>20-00387.020</a:t>
            </a:r>
            <a:r>
              <a:rPr lang="en-US" sz="4000" dirty="0">
                <a:solidFill>
                  <a:schemeClr val="tx1">
                    <a:lumMod val="95000"/>
                  </a:schemeClr>
                </a:solidFill>
              </a:rPr>
              <a:t> Conservation Conditions </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9FD165C-CF57-4145-A4C2-BC9A019A2219}"/>
              </a:ext>
            </a:extLst>
          </p:cNvPr>
          <p:cNvSpPr>
            <a:spLocks noGrp="1"/>
          </p:cNvSpPr>
          <p:nvPr>
            <p:ph idx="1"/>
          </p:nvPr>
        </p:nvSpPr>
        <p:spPr>
          <a:xfrm>
            <a:off x="4996542" y="1115785"/>
            <a:ext cx="6515273" cy="5506395"/>
          </a:xfrm>
        </p:spPr>
        <p:txBody>
          <a:bodyPr anchor="ctr">
            <a:normAutofit lnSpcReduction="10000"/>
          </a:bodyPr>
          <a:lstStyle/>
          <a:p>
            <a:pPr algn="just"/>
            <a:r>
              <a:rPr lang="en-US" dirty="0">
                <a:solidFill>
                  <a:schemeClr val="tx1">
                    <a:lumMod val="95000"/>
                  </a:schemeClr>
                </a:solidFill>
              </a:rPr>
              <a:t>1. Supply of water based on AGMOD</a:t>
            </a:r>
          </a:p>
          <a:p>
            <a:pPr lvl="1" algn="just"/>
            <a:r>
              <a:rPr lang="en-US" sz="2800" dirty="0">
                <a:solidFill>
                  <a:schemeClr val="tx1">
                    <a:lumMod val="95000"/>
                  </a:schemeClr>
                </a:solidFill>
              </a:rPr>
              <a:t>“The WVID will supply water to meet the customers demand based on [SWFWMD’S] AGMOD irrigation allocation program”</a:t>
            </a:r>
          </a:p>
          <a:p>
            <a:pPr lvl="1" algn="just"/>
            <a:endParaRPr lang="en-US" sz="2800" dirty="0">
              <a:solidFill>
                <a:schemeClr val="tx1">
                  <a:lumMod val="95000"/>
                </a:schemeClr>
              </a:solidFill>
            </a:endParaRPr>
          </a:p>
          <a:p>
            <a:pPr algn="just"/>
            <a:r>
              <a:rPr lang="en-US" dirty="0">
                <a:solidFill>
                  <a:schemeClr val="tx1">
                    <a:lumMod val="95000"/>
                  </a:schemeClr>
                </a:solidFill>
              </a:rPr>
              <a:t>2. Customers must create and implement a water conservation plan</a:t>
            </a:r>
          </a:p>
          <a:p>
            <a:pPr lvl="1" algn="just"/>
            <a:r>
              <a:rPr lang="en-US" sz="2800" dirty="0">
                <a:solidFill>
                  <a:schemeClr val="tx1">
                    <a:lumMod val="95000"/>
                  </a:schemeClr>
                </a:solidFill>
              </a:rPr>
              <a:t>“Prior to any customer receiving irrigation water from WVID, the customer must apply a water conservation plan that at a minimum addresses the following practices outlines below.”</a:t>
            </a:r>
          </a:p>
          <a:p>
            <a:endParaRPr lang="en-US" sz="2000" dirty="0">
              <a:solidFill>
                <a:schemeClr val="tx1">
                  <a:lumMod val="95000"/>
                </a:schemeClr>
              </a:solidFill>
            </a:endParaRPr>
          </a:p>
        </p:txBody>
      </p:sp>
      <p:sp>
        <p:nvSpPr>
          <p:cNvPr id="5" name="Slide Number Placeholder 4">
            <a:extLst>
              <a:ext uri="{FF2B5EF4-FFF2-40B4-BE49-F238E27FC236}">
                <a16:creationId xmlns:a16="http://schemas.microsoft.com/office/drawing/2014/main" id="{DED17FEB-C7C7-42C9-B3D2-0460F1C0D7EC}"/>
              </a:ext>
            </a:extLst>
          </p:cNvPr>
          <p:cNvSpPr>
            <a:spLocks noGrp="1"/>
          </p:cNvSpPr>
          <p:nvPr>
            <p:ph type="sldNum" sz="quarter" idx="12"/>
          </p:nvPr>
        </p:nvSpPr>
        <p:spPr/>
        <p:txBody>
          <a:bodyPr/>
          <a:lstStyle/>
          <a:p>
            <a:fld id="{68022D93-CA32-4148-A82E-07FE45D754F1}" type="slidenum">
              <a:rPr lang="en-US" smtClean="0"/>
              <a:t>13</a:t>
            </a:fld>
            <a:endParaRPr lang="en-US" dirty="0"/>
          </a:p>
        </p:txBody>
      </p:sp>
    </p:spTree>
    <p:extLst>
      <p:ext uri="{BB962C8B-B14F-4D97-AF65-F5344CB8AC3E}">
        <p14:creationId xmlns:p14="http://schemas.microsoft.com/office/powerpoint/2010/main" val="1446857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3A1AAE6F-4226-47A1-80D5-D4A21D290B47}"/>
              </a:ext>
            </a:extLst>
          </p:cNvPr>
          <p:cNvSpPr>
            <a:spLocks noGrp="1"/>
          </p:cNvSpPr>
          <p:nvPr>
            <p:ph type="title"/>
          </p:nvPr>
        </p:nvSpPr>
        <p:spPr>
          <a:xfrm>
            <a:off x="838200" y="1115786"/>
            <a:ext cx="3473851" cy="4626428"/>
          </a:xfrm>
          <a:effectLst/>
        </p:spPr>
        <p:txBody>
          <a:bodyPr anchor="ctr">
            <a:normAutofit/>
          </a:bodyPr>
          <a:lstStyle/>
          <a:p>
            <a:pPr algn="r"/>
            <a:r>
              <a:rPr lang="en-US" sz="4000" dirty="0">
                <a:solidFill>
                  <a:schemeClr val="tx1">
                    <a:lumMod val="95000"/>
                  </a:schemeClr>
                </a:solidFill>
              </a:rPr>
              <a:t>WUP </a:t>
            </a:r>
            <a:br>
              <a:rPr lang="en-US" sz="4000" dirty="0">
                <a:solidFill>
                  <a:schemeClr val="tx1">
                    <a:lumMod val="95000"/>
                  </a:schemeClr>
                </a:solidFill>
              </a:rPr>
            </a:br>
            <a:r>
              <a:rPr lang="en-US" sz="4000" dirty="0">
                <a:gradFill flip="none" rotWithShape="1">
                  <a:gsLst>
                    <a:gs pos="28000">
                      <a:srgbClr val="EDEDED"/>
                    </a:gs>
                    <a:gs pos="0">
                      <a:srgbClr val="BFBFBF"/>
                    </a:gs>
                    <a:gs pos="100000">
                      <a:srgbClr val="FFFFFF"/>
                    </a:gs>
                  </a:gsLst>
                  <a:lin ang="4800000" scaled="0"/>
                  <a:tileRect/>
                </a:gradFill>
              </a:rPr>
              <a:t>20-00387.020 </a:t>
            </a:r>
            <a:r>
              <a:rPr lang="en-US" sz="4000" dirty="0">
                <a:solidFill>
                  <a:schemeClr val="tx1">
                    <a:lumMod val="95000"/>
                  </a:schemeClr>
                </a:solidFill>
              </a:rPr>
              <a:t>Conservation Conditions </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9FD165C-CF57-4145-A4C2-BC9A019A2219}"/>
              </a:ext>
            </a:extLst>
          </p:cNvPr>
          <p:cNvSpPr>
            <a:spLocks noGrp="1"/>
          </p:cNvSpPr>
          <p:nvPr>
            <p:ph idx="1"/>
          </p:nvPr>
        </p:nvSpPr>
        <p:spPr>
          <a:xfrm>
            <a:off x="4996542" y="1115786"/>
            <a:ext cx="6357257" cy="790016"/>
          </a:xfrm>
        </p:spPr>
        <p:txBody>
          <a:bodyPr anchor="ctr">
            <a:normAutofit fontScale="92500" lnSpcReduction="10000"/>
          </a:bodyPr>
          <a:lstStyle/>
          <a:p>
            <a:r>
              <a:rPr lang="en-US" dirty="0">
                <a:solidFill>
                  <a:schemeClr val="tx1">
                    <a:lumMod val="95000"/>
                  </a:schemeClr>
                </a:solidFill>
              </a:rPr>
              <a:t>3. Customer compliance with AGMOD allocations</a:t>
            </a:r>
          </a:p>
        </p:txBody>
      </p:sp>
      <p:pic>
        <p:nvPicPr>
          <p:cNvPr id="4" name="Picture 3">
            <a:extLst>
              <a:ext uri="{FF2B5EF4-FFF2-40B4-BE49-F238E27FC236}">
                <a16:creationId xmlns:a16="http://schemas.microsoft.com/office/drawing/2014/main" id="{C45F2930-788D-4E7A-A5ED-1805E4FF4833}"/>
              </a:ext>
            </a:extLst>
          </p:cNvPr>
          <p:cNvPicPr>
            <a:picLocks noChangeAspect="1"/>
          </p:cNvPicPr>
          <p:nvPr/>
        </p:nvPicPr>
        <p:blipFill>
          <a:blip r:embed="rId3"/>
          <a:stretch>
            <a:fillRect/>
          </a:stretch>
        </p:blipFill>
        <p:spPr>
          <a:xfrm>
            <a:off x="4930548" y="2198514"/>
            <a:ext cx="6570902" cy="2626580"/>
          </a:xfrm>
          <a:prstGeom prst="rect">
            <a:avLst/>
          </a:prstGeom>
        </p:spPr>
      </p:pic>
      <p:sp>
        <p:nvSpPr>
          <p:cNvPr id="6" name="Slide Number Placeholder 5">
            <a:extLst>
              <a:ext uri="{FF2B5EF4-FFF2-40B4-BE49-F238E27FC236}">
                <a16:creationId xmlns:a16="http://schemas.microsoft.com/office/drawing/2014/main" id="{109F5416-19D5-4C66-8E56-2F4A51FCC39E}"/>
              </a:ext>
            </a:extLst>
          </p:cNvPr>
          <p:cNvSpPr>
            <a:spLocks noGrp="1"/>
          </p:cNvSpPr>
          <p:nvPr>
            <p:ph type="sldNum" sz="quarter" idx="12"/>
          </p:nvPr>
        </p:nvSpPr>
        <p:spPr/>
        <p:txBody>
          <a:bodyPr/>
          <a:lstStyle/>
          <a:p>
            <a:fld id="{68022D93-CA32-4148-A82E-07FE45D754F1}" type="slidenum">
              <a:rPr lang="en-US" smtClean="0"/>
              <a:t>14</a:t>
            </a:fld>
            <a:endParaRPr lang="en-US" dirty="0"/>
          </a:p>
        </p:txBody>
      </p:sp>
    </p:spTree>
    <p:extLst>
      <p:ext uri="{BB962C8B-B14F-4D97-AF65-F5344CB8AC3E}">
        <p14:creationId xmlns:p14="http://schemas.microsoft.com/office/powerpoint/2010/main" val="2036277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B324CDEC-098B-46E4-ADDF-2B0C7BDBE402}"/>
              </a:ext>
            </a:extLst>
          </p:cNvPr>
          <p:cNvSpPr>
            <a:spLocks noGrp="1"/>
          </p:cNvSpPr>
          <p:nvPr>
            <p:ph type="title"/>
          </p:nvPr>
        </p:nvSpPr>
        <p:spPr>
          <a:xfrm>
            <a:off x="838200" y="1115786"/>
            <a:ext cx="3473851" cy="4626428"/>
          </a:xfrm>
          <a:effectLst/>
        </p:spPr>
        <p:txBody>
          <a:bodyPr anchor="ctr">
            <a:normAutofit/>
          </a:bodyPr>
          <a:lstStyle/>
          <a:p>
            <a:pPr algn="r"/>
            <a:r>
              <a:rPr lang="en-US" sz="4000" dirty="0">
                <a:solidFill>
                  <a:schemeClr val="tx1">
                    <a:lumMod val="95000"/>
                  </a:schemeClr>
                </a:solidFill>
              </a:rPr>
              <a:t>WVID Unit of Development No. 6</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0A3391F-0B02-4AE4-A415-9F8CB9ADC584}"/>
              </a:ext>
            </a:extLst>
          </p:cNvPr>
          <p:cNvSpPr>
            <a:spLocks noGrp="1"/>
          </p:cNvSpPr>
          <p:nvPr>
            <p:ph idx="1"/>
          </p:nvPr>
        </p:nvSpPr>
        <p:spPr>
          <a:xfrm>
            <a:off x="4918513" y="375385"/>
            <a:ext cx="6853184" cy="6044665"/>
          </a:xfrm>
        </p:spPr>
        <p:txBody>
          <a:bodyPr anchor="ctr">
            <a:normAutofit fontScale="92500" lnSpcReduction="10000"/>
          </a:bodyPr>
          <a:lstStyle/>
          <a:p>
            <a:pPr algn="just"/>
            <a:r>
              <a:rPr lang="en-US" sz="2400" dirty="0">
                <a:solidFill>
                  <a:schemeClr val="tx1">
                    <a:lumMod val="95000"/>
                  </a:schemeClr>
                </a:solidFill>
              </a:rPr>
              <a:t>Unit of Development No. 6 (“Unit No. 6”) was established in August 2018 for the purposes of facilitating WVID’s operation of its irrigation utility and implementation of the terms of the WUP</a:t>
            </a:r>
          </a:p>
          <a:p>
            <a:pPr lvl="1" algn="just"/>
            <a:r>
              <a:rPr lang="en-US" dirty="0">
                <a:solidFill>
                  <a:schemeClr val="tx1">
                    <a:lumMod val="95000"/>
                  </a:schemeClr>
                </a:solidFill>
              </a:rPr>
              <a:t>Note: the Unit No. 6 boundary is planned to be amended at the July WVID meeting of its Board of Supervisors (the “Board”) to include additional lands within the unit that were recently added to the WVID boundary</a:t>
            </a:r>
          </a:p>
          <a:p>
            <a:pPr algn="just"/>
            <a:r>
              <a:rPr lang="en-US" sz="2400" dirty="0">
                <a:solidFill>
                  <a:schemeClr val="tx1">
                    <a:lumMod val="95000"/>
                  </a:schemeClr>
                </a:solidFill>
              </a:rPr>
              <a:t>The boundary includes all lands within the Wellen Park development, except </a:t>
            </a:r>
            <a:r>
              <a:rPr lang="en-US" sz="2400" dirty="0" err="1">
                <a:solidFill>
                  <a:schemeClr val="tx1">
                    <a:lumMod val="95000"/>
                  </a:schemeClr>
                </a:solidFill>
              </a:rPr>
              <a:t>Islandwalk</a:t>
            </a:r>
            <a:r>
              <a:rPr lang="en-US" sz="2400" dirty="0">
                <a:solidFill>
                  <a:schemeClr val="tx1">
                    <a:lumMod val="95000"/>
                  </a:schemeClr>
                </a:solidFill>
              </a:rPr>
              <a:t> which is separately permitted</a:t>
            </a:r>
          </a:p>
          <a:p>
            <a:pPr lvl="1"/>
            <a:r>
              <a:rPr lang="en-US" sz="2400" dirty="0">
                <a:solidFill>
                  <a:schemeClr val="tx1">
                    <a:lumMod val="95000"/>
                  </a:schemeClr>
                </a:solidFill>
              </a:rPr>
              <a:t>In addition to the WUP, the obligation for properties within Wellen Park to utilize the WVID irrigation program and pay the associated irrigation rates emanates from several sources:</a:t>
            </a:r>
          </a:p>
          <a:p>
            <a:pPr marL="914400" lvl="2" indent="0">
              <a:buNone/>
            </a:pPr>
            <a:r>
              <a:rPr lang="en-US" dirty="0">
                <a:solidFill>
                  <a:schemeClr val="tx1">
                    <a:lumMod val="95000"/>
                  </a:schemeClr>
                </a:solidFill>
              </a:rPr>
              <a:t>1. Restrictive Covenants</a:t>
            </a:r>
          </a:p>
          <a:p>
            <a:pPr marL="914400" lvl="2" indent="0">
              <a:buNone/>
            </a:pPr>
            <a:r>
              <a:rPr lang="en-US" dirty="0">
                <a:solidFill>
                  <a:schemeClr val="tx1">
                    <a:lumMod val="95000"/>
                  </a:schemeClr>
                </a:solidFill>
              </a:rPr>
              <a:t>2.WVID/Master Developer Water Supply Agreement</a:t>
            </a:r>
          </a:p>
          <a:p>
            <a:pPr marL="914400" lvl="2" indent="0">
              <a:buNone/>
            </a:pPr>
            <a:r>
              <a:rPr lang="en-US" dirty="0">
                <a:solidFill>
                  <a:schemeClr val="tx1">
                    <a:lumMod val="95000"/>
                  </a:schemeClr>
                </a:solidFill>
              </a:rPr>
              <a:t>3.  WVID’s Enabling Legislation</a:t>
            </a:r>
          </a:p>
          <a:p>
            <a:pPr marL="914400" lvl="2" indent="0">
              <a:buNone/>
            </a:pPr>
            <a:r>
              <a:rPr lang="en-US" dirty="0">
                <a:solidFill>
                  <a:schemeClr val="tx1">
                    <a:lumMod val="95000"/>
                  </a:schemeClr>
                </a:solidFill>
              </a:rPr>
              <a:t>4.  WVID/HOA Irrigation Agreements</a:t>
            </a:r>
          </a:p>
        </p:txBody>
      </p:sp>
      <p:sp>
        <p:nvSpPr>
          <p:cNvPr id="5" name="Slide Number Placeholder 4">
            <a:extLst>
              <a:ext uri="{FF2B5EF4-FFF2-40B4-BE49-F238E27FC236}">
                <a16:creationId xmlns:a16="http://schemas.microsoft.com/office/drawing/2014/main" id="{3ED0BC33-CEB0-4851-8777-C72DEC828FD2}"/>
              </a:ext>
            </a:extLst>
          </p:cNvPr>
          <p:cNvSpPr>
            <a:spLocks noGrp="1"/>
          </p:cNvSpPr>
          <p:nvPr>
            <p:ph type="sldNum" sz="quarter" idx="12"/>
          </p:nvPr>
        </p:nvSpPr>
        <p:spPr/>
        <p:txBody>
          <a:bodyPr/>
          <a:lstStyle/>
          <a:p>
            <a:fld id="{68022D93-CA32-4148-A82E-07FE45D754F1}" type="slidenum">
              <a:rPr lang="en-US" smtClean="0"/>
              <a:t>15</a:t>
            </a:fld>
            <a:endParaRPr lang="en-US"/>
          </a:p>
        </p:txBody>
      </p:sp>
    </p:spTree>
    <p:extLst>
      <p:ext uri="{BB962C8B-B14F-4D97-AF65-F5344CB8AC3E}">
        <p14:creationId xmlns:p14="http://schemas.microsoft.com/office/powerpoint/2010/main" val="3664487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5325879-C4B2-475E-B853-DC8F21A63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12C085F-3B19-420D-902A-B55695F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18105" cy="6858000"/>
          </a:xfrm>
          <a:prstGeom prst="rect">
            <a:avLst/>
          </a:prstGeom>
          <a:blipFill>
            <a:blip r:embed="rId2"/>
            <a:stretch>
              <a:fillRect r="-164004"/>
            </a:stretch>
          </a:blipFill>
          <a:ln>
            <a:noFill/>
          </a:ln>
          <a:effectLst>
            <a:outerShdw blurRad="139700" dist="508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DCAEE6-CC87-43E5-9F86-E69676436E6D}"/>
              </a:ext>
            </a:extLst>
          </p:cNvPr>
          <p:cNvSpPr>
            <a:spLocks noGrp="1"/>
          </p:cNvSpPr>
          <p:nvPr>
            <p:ph type="title"/>
          </p:nvPr>
        </p:nvSpPr>
        <p:spPr>
          <a:xfrm>
            <a:off x="591239" y="2766218"/>
            <a:ext cx="3435625" cy="1325563"/>
          </a:xfrm>
        </p:spPr>
        <p:txBody>
          <a:bodyPr vert="horz" lIns="91440" tIns="45720" rIns="91440" bIns="45720" rtlCol="0">
            <a:normAutofit/>
          </a:bodyPr>
          <a:lstStyle/>
          <a:p>
            <a:pPr algn="r"/>
            <a:r>
              <a:rPr lang="en-US" sz="2800" dirty="0">
                <a:gradFill flip="none" rotWithShape="1">
                  <a:gsLst>
                    <a:gs pos="28000">
                      <a:srgbClr val="EDEDED"/>
                    </a:gs>
                    <a:gs pos="0">
                      <a:srgbClr val="BFBFBF"/>
                    </a:gs>
                    <a:gs pos="100000">
                      <a:srgbClr val="FFFFFF"/>
                    </a:gs>
                  </a:gsLst>
                  <a:lin ang="4800000" scaled="0"/>
                  <a:tileRect/>
                </a:gradFill>
              </a:rPr>
              <a:t>Map of WVID Unit of Development No. 6</a:t>
            </a:r>
          </a:p>
        </p:txBody>
      </p:sp>
      <p:pic>
        <p:nvPicPr>
          <p:cNvPr id="4" name="Picture 3">
            <a:extLst>
              <a:ext uri="{FF2B5EF4-FFF2-40B4-BE49-F238E27FC236}">
                <a16:creationId xmlns:a16="http://schemas.microsoft.com/office/drawing/2014/main" id="{38D8CAF2-EBDF-4379-A50F-C6DE604911D4}"/>
              </a:ext>
            </a:extLst>
          </p:cNvPr>
          <p:cNvPicPr>
            <a:picLocks noChangeAspect="1"/>
          </p:cNvPicPr>
          <p:nvPr/>
        </p:nvPicPr>
        <p:blipFill>
          <a:blip r:embed="rId3"/>
          <a:stretch>
            <a:fillRect/>
          </a:stretch>
        </p:blipFill>
        <p:spPr>
          <a:xfrm>
            <a:off x="5872294" y="58722"/>
            <a:ext cx="5190227" cy="6740554"/>
          </a:xfrm>
          <a:prstGeom prst="rect">
            <a:avLst/>
          </a:prstGeom>
        </p:spPr>
      </p:pic>
      <p:sp>
        <p:nvSpPr>
          <p:cNvPr id="5" name="Slide Number Placeholder 4">
            <a:extLst>
              <a:ext uri="{FF2B5EF4-FFF2-40B4-BE49-F238E27FC236}">
                <a16:creationId xmlns:a16="http://schemas.microsoft.com/office/drawing/2014/main" id="{80F226CD-57D0-42AC-A86F-DBDD2493082F}"/>
              </a:ext>
            </a:extLst>
          </p:cNvPr>
          <p:cNvSpPr>
            <a:spLocks noGrp="1"/>
          </p:cNvSpPr>
          <p:nvPr>
            <p:ph type="sldNum" sz="quarter" idx="12"/>
          </p:nvPr>
        </p:nvSpPr>
        <p:spPr/>
        <p:txBody>
          <a:bodyPr/>
          <a:lstStyle/>
          <a:p>
            <a:fld id="{68022D93-CA32-4148-A82E-07FE45D754F1}" type="slidenum">
              <a:rPr lang="en-US" smtClean="0">
                <a:solidFill>
                  <a:schemeClr val="tx1"/>
                </a:solidFill>
              </a:rPr>
              <a:t>16</a:t>
            </a:fld>
            <a:endParaRPr lang="en-US" dirty="0">
              <a:solidFill>
                <a:schemeClr val="tx1"/>
              </a:solidFill>
            </a:endParaRPr>
          </a:p>
        </p:txBody>
      </p:sp>
    </p:spTree>
    <p:extLst>
      <p:ext uri="{BB962C8B-B14F-4D97-AF65-F5344CB8AC3E}">
        <p14:creationId xmlns:p14="http://schemas.microsoft.com/office/powerpoint/2010/main" val="2807988031"/>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B324CDEC-098B-46E4-ADDF-2B0C7BDBE402}"/>
              </a:ext>
            </a:extLst>
          </p:cNvPr>
          <p:cNvSpPr>
            <a:spLocks noGrp="1"/>
          </p:cNvSpPr>
          <p:nvPr>
            <p:ph type="title"/>
          </p:nvPr>
        </p:nvSpPr>
        <p:spPr>
          <a:xfrm>
            <a:off x="838200" y="1115786"/>
            <a:ext cx="3473851" cy="4626428"/>
          </a:xfrm>
          <a:effectLst/>
        </p:spPr>
        <p:txBody>
          <a:bodyPr anchor="ctr">
            <a:normAutofit/>
          </a:bodyPr>
          <a:lstStyle/>
          <a:p>
            <a:pPr algn="r"/>
            <a:r>
              <a:rPr lang="en-US" sz="4000" dirty="0">
                <a:solidFill>
                  <a:schemeClr val="tx1">
                    <a:lumMod val="95000"/>
                  </a:schemeClr>
                </a:solidFill>
              </a:rPr>
              <a:t>A Systems Approach to Irrigation</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0A3391F-0B02-4AE4-A415-9F8CB9ADC584}"/>
              </a:ext>
            </a:extLst>
          </p:cNvPr>
          <p:cNvSpPr>
            <a:spLocks noGrp="1"/>
          </p:cNvSpPr>
          <p:nvPr>
            <p:ph idx="1"/>
          </p:nvPr>
        </p:nvSpPr>
        <p:spPr>
          <a:xfrm>
            <a:off x="5265018" y="1115786"/>
            <a:ext cx="6256421" cy="5150260"/>
          </a:xfrm>
        </p:spPr>
        <p:txBody>
          <a:bodyPr anchor="ctr">
            <a:normAutofit fontScale="92500" lnSpcReduction="10000"/>
          </a:bodyPr>
          <a:lstStyle/>
          <a:p>
            <a:pPr algn="just"/>
            <a:r>
              <a:rPr lang="en-US" sz="2400" dirty="0"/>
              <a:t>Both the WUP and WVID’s implementation of the WUP via Unit No. 6 are predicated on the fact that the irrigation program utilizes a “systems approach”</a:t>
            </a:r>
          </a:p>
          <a:p>
            <a:pPr lvl="1" algn="just"/>
            <a:r>
              <a:rPr lang="en-US" sz="1800" dirty="0"/>
              <a:t>i.e. the irrigation infrastructure within Unit No. 6 generally serves the entirety of the lands within Unit No. 6 instead of just the development in which they are physically located</a:t>
            </a:r>
          </a:p>
          <a:p>
            <a:pPr algn="just"/>
            <a:r>
              <a:rPr lang="en-US" sz="2400" dirty="0"/>
              <a:t>Thus, wells and infrastructure outside of a community can provide irrigation water to such community and conversely the wells and other infrastructure located within a community can be utilized to provide irrigation water to other properties outside the community </a:t>
            </a:r>
          </a:p>
          <a:p>
            <a:pPr algn="just"/>
            <a:r>
              <a:rPr lang="en-US" sz="2400" dirty="0"/>
              <a:t>Example: water generated from Gran Paradiso wells has to be mixed with water from an irrigation lake located outside of Gran Paradiso in order to reduce the salinity to a point where the irrigation water is useable</a:t>
            </a:r>
          </a:p>
          <a:p>
            <a:endParaRPr lang="en-US" sz="1800" dirty="0"/>
          </a:p>
          <a:p>
            <a:endParaRPr lang="en-US" sz="1600" dirty="0">
              <a:solidFill>
                <a:schemeClr val="tx1">
                  <a:lumMod val="95000"/>
                </a:schemeClr>
              </a:solidFill>
            </a:endParaRPr>
          </a:p>
        </p:txBody>
      </p:sp>
      <p:sp>
        <p:nvSpPr>
          <p:cNvPr id="5" name="Slide Number Placeholder 4">
            <a:extLst>
              <a:ext uri="{FF2B5EF4-FFF2-40B4-BE49-F238E27FC236}">
                <a16:creationId xmlns:a16="http://schemas.microsoft.com/office/drawing/2014/main" id="{B9E0A1C8-021C-4A96-A2CD-485DB9DC8F27}"/>
              </a:ext>
            </a:extLst>
          </p:cNvPr>
          <p:cNvSpPr>
            <a:spLocks noGrp="1"/>
          </p:cNvSpPr>
          <p:nvPr>
            <p:ph type="sldNum" sz="quarter" idx="12"/>
          </p:nvPr>
        </p:nvSpPr>
        <p:spPr/>
        <p:txBody>
          <a:bodyPr/>
          <a:lstStyle/>
          <a:p>
            <a:fld id="{68022D93-CA32-4148-A82E-07FE45D754F1}" type="slidenum">
              <a:rPr lang="en-US" smtClean="0"/>
              <a:t>17</a:t>
            </a:fld>
            <a:endParaRPr lang="en-US"/>
          </a:p>
        </p:txBody>
      </p:sp>
    </p:spTree>
    <p:extLst>
      <p:ext uri="{BB962C8B-B14F-4D97-AF65-F5344CB8AC3E}">
        <p14:creationId xmlns:p14="http://schemas.microsoft.com/office/powerpoint/2010/main" val="4268631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DF541-21AD-4A1F-A77D-6D972E40C286}"/>
              </a:ext>
            </a:extLst>
          </p:cNvPr>
          <p:cNvSpPr>
            <a:spLocks noGrp="1"/>
          </p:cNvSpPr>
          <p:nvPr>
            <p:ph type="ctrTitle"/>
          </p:nvPr>
        </p:nvSpPr>
        <p:spPr>
          <a:xfrm>
            <a:off x="2209800" y="4464028"/>
            <a:ext cx="9144000" cy="1641490"/>
          </a:xfrm>
        </p:spPr>
        <p:txBody>
          <a:bodyPr>
            <a:normAutofit/>
          </a:bodyPr>
          <a:lstStyle/>
          <a:p>
            <a:r>
              <a:rPr lang="en-US"/>
              <a:t>Gran Paradiso</a:t>
            </a:r>
          </a:p>
        </p:txBody>
      </p:sp>
      <p:pic>
        <p:nvPicPr>
          <p:cNvPr id="7" name="Picture 6">
            <a:extLst>
              <a:ext uri="{FF2B5EF4-FFF2-40B4-BE49-F238E27FC236}">
                <a16:creationId xmlns:a16="http://schemas.microsoft.com/office/drawing/2014/main" id="{715F766C-4829-4275-960C-F191FA2A33DF}"/>
              </a:ext>
            </a:extLst>
          </p:cNvPr>
          <p:cNvPicPr>
            <a:picLocks noChangeAspect="1"/>
          </p:cNvPicPr>
          <p:nvPr/>
        </p:nvPicPr>
        <p:blipFill rotWithShape="1">
          <a:blip r:embed="rId3"/>
          <a:srcRect t="18133"/>
          <a:stretch/>
        </p:blipFill>
        <p:spPr>
          <a:xfrm>
            <a:off x="20" y="10"/>
            <a:ext cx="12191980" cy="3443533"/>
          </a:xfrm>
          <a:prstGeom prst="rect">
            <a:avLst/>
          </a:prstGeom>
        </p:spPr>
      </p:pic>
      <p:sp>
        <p:nvSpPr>
          <p:cNvPr id="4" name="Slide Number Placeholder 3">
            <a:extLst>
              <a:ext uri="{FF2B5EF4-FFF2-40B4-BE49-F238E27FC236}">
                <a16:creationId xmlns:a16="http://schemas.microsoft.com/office/drawing/2014/main" id="{6B23DD31-BAED-4742-B63C-AAA090F81A59}"/>
              </a:ext>
            </a:extLst>
          </p:cNvPr>
          <p:cNvSpPr>
            <a:spLocks noGrp="1"/>
          </p:cNvSpPr>
          <p:nvPr>
            <p:ph type="sldNum" sz="quarter" idx="12"/>
          </p:nvPr>
        </p:nvSpPr>
        <p:spPr/>
        <p:txBody>
          <a:bodyPr/>
          <a:lstStyle/>
          <a:p>
            <a:fld id="{68022D93-CA32-4148-A82E-07FE45D754F1}" type="slidenum">
              <a:rPr lang="en-US" smtClean="0"/>
              <a:t>18</a:t>
            </a:fld>
            <a:endParaRPr lang="en-US"/>
          </a:p>
        </p:txBody>
      </p:sp>
    </p:spTree>
    <p:extLst>
      <p:ext uri="{BB962C8B-B14F-4D97-AF65-F5344CB8AC3E}">
        <p14:creationId xmlns:p14="http://schemas.microsoft.com/office/powerpoint/2010/main" val="326282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3FAFA4-C51D-4CD4-919F-EA02A51300AC}"/>
              </a:ext>
            </a:extLst>
          </p:cNvPr>
          <p:cNvSpPr>
            <a:spLocks noGrp="1"/>
          </p:cNvSpPr>
          <p:nvPr>
            <p:ph type="title"/>
          </p:nvPr>
        </p:nvSpPr>
        <p:spPr>
          <a:xfrm>
            <a:off x="838199" y="1015320"/>
            <a:ext cx="3603169" cy="4827361"/>
          </a:xfrm>
        </p:spPr>
        <p:txBody>
          <a:bodyPr anchor="ctr">
            <a:normAutofit/>
          </a:bodyPr>
          <a:lstStyle/>
          <a:p>
            <a:r>
              <a:rPr lang="en-US" sz="4400">
                <a:solidFill>
                  <a:srgbClr val="F2F2F2"/>
                </a:solidFill>
              </a:rPr>
              <a:t>Obligation for Gran Paradiso to Utilize the WVID Irrigation Program</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06E366-F292-41BF-A035-A4046DB6EB92}"/>
              </a:ext>
            </a:extLst>
          </p:cNvPr>
          <p:cNvSpPr>
            <a:spLocks noGrp="1"/>
          </p:cNvSpPr>
          <p:nvPr>
            <p:ph idx="1"/>
          </p:nvPr>
        </p:nvSpPr>
        <p:spPr>
          <a:xfrm>
            <a:off x="4937760" y="1015320"/>
            <a:ext cx="6622181" cy="4827361"/>
          </a:xfrm>
          <a:noFill/>
        </p:spPr>
        <p:txBody>
          <a:bodyPr anchor="ctr">
            <a:normAutofit/>
          </a:bodyPr>
          <a:lstStyle/>
          <a:p>
            <a:pPr algn="just"/>
            <a:r>
              <a:rPr lang="en-US" sz="2000" dirty="0">
                <a:solidFill>
                  <a:schemeClr val="tx1">
                    <a:lumMod val="85000"/>
                    <a:lumOff val="15000"/>
                  </a:schemeClr>
                </a:solidFill>
              </a:rPr>
              <a:t>In addition to the WUP, the obligation for Gran Paradiso residents to utilize the WVID irrigation program and pay the associated irrigation rates emanates from several sources:</a:t>
            </a:r>
          </a:p>
          <a:p>
            <a:pPr algn="just"/>
            <a:endParaRPr lang="en-US" sz="2000" dirty="0">
              <a:solidFill>
                <a:schemeClr val="tx1">
                  <a:lumMod val="85000"/>
                  <a:lumOff val="15000"/>
                </a:schemeClr>
              </a:solidFill>
            </a:endParaRPr>
          </a:p>
          <a:p>
            <a:pPr lvl="1" algn="just"/>
            <a:r>
              <a:rPr lang="en-US" sz="2000" dirty="0">
                <a:solidFill>
                  <a:schemeClr val="tx1">
                    <a:lumMod val="85000"/>
                    <a:lumOff val="15000"/>
                  </a:schemeClr>
                </a:solidFill>
              </a:rPr>
              <a:t>1. Gran Paradiso Restrictive Covenants</a:t>
            </a:r>
          </a:p>
          <a:p>
            <a:pPr lvl="1" algn="just"/>
            <a:endParaRPr lang="en-US" sz="2000" dirty="0">
              <a:solidFill>
                <a:schemeClr val="tx1">
                  <a:lumMod val="85000"/>
                  <a:lumOff val="15000"/>
                </a:schemeClr>
              </a:solidFill>
            </a:endParaRPr>
          </a:p>
          <a:p>
            <a:pPr lvl="1" algn="just"/>
            <a:r>
              <a:rPr lang="en-US" sz="2000" dirty="0">
                <a:solidFill>
                  <a:schemeClr val="tx1">
                    <a:lumMod val="85000"/>
                    <a:lumOff val="15000"/>
                  </a:schemeClr>
                </a:solidFill>
              </a:rPr>
              <a:t>2.  WVID/ Master Developer Water Supply Agreement</a:t>
            </a:r>
          </a:p>
          <a:p>
            <a:pPr lvl="1" algn="just"/>
            <a:endParaRPr lang="en-US" sz="2000" dirty="0">
              <a:solidFill>
                <a:schemeClr val="tx1">
                  <a:lumMod val="85000"/>
                  <a:lumOff val="15000"/>
                </a:schemeClr>
              </a:solidFill>
            </a:endParaRPr>
          </a:p>
          <a:p>
            <a:pPr lvl="1" algn="just"/>
            <a:r>
              <a:rPr lang="en-US" sz="2000" dirty="0">
                <a:solidFill>
                  <a:schemeClr val="tx1">
                    <a:lumMod val="85000"/>
                    <a:lumOff val="15000"/>
                  </a:schemeClr>
                </a:solidFill>
              </a:rPr>
              <a:t>3.  WVID’s Enabling Legislation</a:t>
            </a:r>
          </a:p>
          <a:p>
            <a:pPr lvl="1" algn="just"/>
            <a:endParaRPr lang="en-US" sz="2000" dirty="0">
              <a:solidFill>
                <a:schemeClr val="tx1">
                  <a:lumMod val="85000"/>
                  <a:lumOff val="15000"/>
                </a:schemeClr>
              </a:solidFill>
            </a:endParaRPr>
          </a:p>
          <a:p>
            <a:pPr lvl="1" algn="just"/>
            <a:r>
              <a:rPr lang="en-US" sz="2000" dirty="0">
                <a:solidFill>
                  <a:schemeClr val="tx1">
                    <a:lumMod val="85000"/>
                    <a:lumOff val="15000"/>
                  </a:schemeClr>
                </a:solidFill>
              </a:rPr>
              <a:t>4.  WVID/GPHOA Irrigation Agreement</a:t>
            </a:r>
          </a:p>
        </p:txBody>
      </p:sp>
      <p:sp>
        <p:nvSpPr>
          <p:cNvPr id="5" name="Slide Number Placeholder 4">
            <a:extLst>
              <a:ext uri="{FF2B5EF4-FFF2-40B4-BE49-F238E27FC236}">
                <a16:creationId xmlns:a16="http://schemas.microsoft.com/office/drawing/2014/main" id="{17617A0A-DF83-48E7-95BB-F6F8D53D9A74}"/>
              </a:ext>
            </a:extLst>
          </p:cNvPr>
          <p:cNvSpPr>
            <a:spLocks noGrp="1"/>
          </p:cNvSpPr>
          <p:nvPr>
            <p:ph type="sldNum" sz="quarter" idx="12"/>
          </p:nvPr>
        </p:nvSpPr>
        <p:spPr/>
        <p:txBody>
          <a:bodyPr/>
          <a:lstStyle/>
          <a:p>
            <a:fld id="{68022D93-CA32-4148-A82E-07FE45D754F1}" type="slidenum">
              <a:rPr lang="en-US" smtClean="0">
                <a:solidFill>
                  <a:schemeClr val="tx1"/>
                </a:solidFill>
              </a:rPr>
              <a:t>19</a:t>
            </a:fld>
            <a:endParaRPr lang="en-US" dirty="0">
              <a:solidFill>
                <a:schemeClr val="tx1"/>
              </a:solidFill>
            </a:endParaRPr>
          </a:p>
        </p:txBody>
      </p:sp>
    </p:spTree>
    <p:extLst>
      <p:ext uri="{BB962C8B-B14F-4D97-AF65-F5344CB8AC3E}">
        <p14:creationId xmlns:p14="http://schemas.microsoft.com/office/powerpoint/2010/main" val="368814056"/>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11E892-5554-4977-9378-A5F34A2A1F64}"/>
              </a:ext>
            </a:extLst>
          </p:cNvPr>
          <p:cNvSpPr>
            <a:spLocks noGrp="1"/>
          </p:cNvSpPr>
          <p:nvPr>
            <p:ph type="title"/>
          </p:nvPr>
        </p:nvSpPr>
        <p:spPr>
          <a:xfrm>
            <a:off x="838199" y="1015320"/>
            <a:ext cx="3603169" cy="4827361"/>
          </a:xfrm>
        </p:spPr>
        <p:txBody>
          <a:bodyPr anchor="ctr">
            <a:normAutofit/>
          </a:bodyPr>
          <a:lstStyle/>
          <a:p>
            <a:r>
              <a:rPr lang="en-US" sz="4400">
                <a:solidFill>
                  <a:srgbClr val="F2F2F2"/>
                </a:solidFill>
              </a:rPr>
              <a:t>1. Gran Paradiso Restrictive Covenants</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125BC30-71C9-4049-9A3B-33C700917ECA}"/>
              </a:ext>
            </a:extLst>
          </p:cNvPr>
          <p:cNvSpPr>
            <a:spLocks noGrp="1"/>
          </p:cNvSpPr>
          <p:nvPr>
            <p:ph idx="1"/>
          </p:nvPr>
        </p:nvSpPr>
        <p:spPr>
          <a:xfrm>
            <a:off x="4848172" y="298384"/>
            <a:ext cx="6505629" cy="6063916"/>
          </a:xfrm>
          <a:noFill/>
        </p:spPr>
        <p:txBody>
          <a:bodyPr anchor="ctr">
            <a:normAutofit/>
          </a:bodyPr>
          <a:lstStyle/>
          <a:p>
            <a:pPr algn="just"/>
            <a:r>
              <a:rPr lang="en-US" sz="2000" i="1" dirty="0">
                <a:solidFill>
                  <a:schemeClr val="tx1">
                    <a:lumMod val="85000"/>
                    <a:lumOff val="15000"/>
                  </a:schemeClr>
                </a:solidFill>
              </a:rPr>
              <a:t>Amended and Restated Declaration of Covenants and Restrictions for Gran Paradiso </a:t>
            </a:r>
          </a:p>
          <a:p>
            <a:pPr lvl="1" algn="just"/>
            <a:r>
              <a:rPr lang="en-US" sz="2000" dirty="0">
                <a:solidFill>
                  <a:schemeClr val="tx1">
                    <a:lumMod val="85000"/>
                    <a:lumOff val="15000"/>
                  </a:schemeClr>
                </a:solidFill>
              </a:rPr>
              <a:t>This restrictive covenant over the lands in Gran Paradiso provides for a mandatory irrigation system </a:t>
            </a:r>
          </a:p>
          <a:p>
            <a:pPr lvl="2" algn="just"/>
            <a:r>
              <a:rPr lang="en-US" dirty="0">
                <a:solidFill>
                  <a:schemeClr val="tx1">
                    <a:lumMod val="85000"/>
                    <a:lumOff val="15000"/>
                  </a:schemeClr>
                </a:solidFill>
              </a:rPr>
              <a:t>Sections 5.12 (and 13.5)-“Each Owner shall be required to connect the water lines on its lot to the lines of the utility provider(s) providing service to Gran Paradiso.”</a:t>
            </a:r>
          </a:p>
          <a:p>
            <a:pPr lvl="3" algn="just"/>
            <a:r>
              <a:rPr lang="en-US" sz="2000" i="1" dirty="0">
                <a:solidFill>
                  <a:schemeClr val="tx1">
                    <a:lumMod val="85000"/>
                    <a:lumOff val="15000"/>
                  </a:schemeClr>
                </a:solidFill>
              </a:rPr>
              <a:t>Note: </a:t>
            </a:r>
            <a:r>
              <a:rPr lang="en-US" sz="2000" dirty="0">
                <a:solidFill>
                  <a:schemeClr val="tx1">
                    <a:lumMod val="85000"/>
                    <a:lumOff val="15000"/>
                  </a:schemeClr>
                </a:solidFill>
              </a:rPr>
              <a:t>WVID is the only source of irrigation water to the lands within </a:t>
            </a:r>
            <a:r>
              <a:rPr lang="en-US" sz="2000" dirty="0" err="1">
                <a:solidFill>
                  <a:schemeClr val="tx1">
                    <a:lumMod val="85000"/>
                    <a:lumOff val="15000"/>
                  </a:schemeClr>
                </a:solidFill>
              </a:rPr>
              <a:t>Wellen</a:t>
            </a:r>
            <a:r>
              <a:rPr lang="en-US" sz="2000" dirty="0">
                <a:solidFill>
                  <a:schemeClr val="tx1">
                    <a:lumMod val="85000"/>
                    <a:lumOff val="15000"/>
                  </a:schemeClr>
                </a:solidFill>
              </a:rPr>
              <a:t> Park pursuant, to the WUP</a:t>
            </a:r>
          </a:p>
          <a:p>
            <a:pPr lvl="1" algn="just"/>
            <a:r>
              <a:rPr lang="en-US" sz="2000" dirty="0">
                <a:solidFill>
                  <a:schemeClr val="tx1">
                    <a:lumMod val="85000"/>
                    <a:lumOff val="15000"/>
                  </a:schemeClr>
                </a:solidFill>
              </a:rPr>
              <a:t>The restrictive covenant also discloses the existence of WVID and its authority to levy and collect assessments, rates, fees and charges to provide and operate infrastructure</a:t>
            </a:r>
          </a:p>
        </p:txBody>
      </p:sp>
      <p:sp>
        <p:nvSpPr>
          <p:cNvPr id="5" name="Slide Number Placeholder 4">
            <a:extLst>
              <a:ext uri="{FF2B5EF4-FFF2-40B4-BE49-F238E27FC236}">
                <a16:creationId xmlns:a16="http://schemas.microsoft.com/office/drawing/2014/main" id="{CEE6F22A-A092-4AE8-98A5-54FB60301D3C}"/>
              </a:ext>
            </a:extLst>
          </p:cNvPr>
          <p:cNvSpPr>
            <a:spLocks noGrp="1"/>
          </p:cNvSpPr>
          <p:nvPr>
            <p:ph type="sldNum" sz="quarter" idx="12"/>
          </p:nvPr>
        </p:nvSpPr>
        <p:spPr/>
        <p:txBody>
          <a:bodyPr/>
          <a:lstStyle/>
          <a:p>
            <a:fld id="{68022D93-CA32-4148-A82E-07FE45D754F1}" type="slidenum">
              <a:rPr lang="en-US" smtClean="0">
                <a:solidFill>
                  <a:schemeClr val="tx1"/>
                </a:solidFill>
              </a:rPr>
              <a:t>20</a:t>
            </a:fld>
            <a:endParaRPr lang="en-US" dirty="0">
              <a:solidFill>
                <a:schemeClr val="tx1"/>
              </a:solidFill>
            </a:endParaRPr>
          </a:p>
        </p:txBody>
      </p:sp>
    </p:spTree>
    <p:extLst>
      <p:ext uri="{BB962C8B-B14F-4D97-AF65-F5344CB8AC3E}">
        <p14:creationId xmlns:p14="http://schemas.microsoft.com/office/powerpoint/2010/main" val="2465140608"/>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B059B9-B356-47C0-8A9B-946ACF80FFA0}"/>
              </a:ext>
            </a:extLst>
          </p:cNvPr>
          <p:cNvSpPr>
            <a:spLocks noGrp="1"/>
          </p:cNvSpPr>
          <p:nvPr>
            <p:ph type="title"/>
          </p:nvPr>
        </p:nvSpPr>
        <p:spPr>
          <a:xfrm>
            <a:off x="838199" y="1015320"/>
            <a:ext cx="3603169" cy="4827361"/>
          </a:xfrm>
        </p:spPr>
        <p:txBody>
          <a:bodyPr anchor="ctr">
            <a:normAutofit/>
          </a:bodyPr>
          <a:lstStyle/>
          <a:p>
            <a:r>
              <a:rPr lang="en-US" sz="4400" dirty="0">
                <a:solidFill>
                  <a:srgbClr val="F2F2F2"/>
                </a:solidFill>
              </a:rPr>
              <a:t>2.WVID/ Master Developer Water Supply Agreement</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CFD5A50-CA76-4E1B-860C-34B681540DB0}"/>
              </a:ext>
            </a:extLst>
          </p:cNvPr>
          <p:cNvSpPr>
            <a:spLocks noGrp="1"/>
          </p:cNvSpPr>
          <p:nvPr>
            <p:ph idx="1"/>
          </p:nvPr>
        </p:nvSpPr>
        <p:spPr>
          <a:xfrm>
            <a:off x="5279571" y="1015320"/>
            <a:ext cx="6521002" cy="5289227"/>
          </a:xfrm>
          <a:noFill/>
        </p:spPr>
        <p:txBody>
          <a:bodyPr anchor="ctr">
            <a:normAutofit/>
          </a:bodyPr>
          <a:lstStyle/>
          <a:p>
            <a:pPr algn="just"/>
            <a:r>
              <a:rPr lang="en-US" dirty="0">
                <a:solidFill>
                  <a:schemeClr val="tx1">
                    <a:lumMod val="85000"/>
                    <a:lumOff val="15000"/>
                  </a:schemeClr>
                </a:solidFill>
              </a:rPr>
              <a:t>Entered into November 2018</a:t>
            </a:r>
          </a:p>
          <a:p>
            <a:pPr algn="just"/>
            <a:r>
              <a:rPr lang="en-US" dirty="0">
                <a:solidFill>
                  <a:schemeClr val="tx1">
                    <a:lumMod val="85000"/>
                    <a:lumOff val="15000"/>
                  </a:schemeClr>
                </a:solidFill>
              </a:rPr>
              <a:t>Governs all of the lands within Unit No. 6 </a:t>
            </a:r>
          </a:p>
          <a:p>
            <a:pPr algn="just"/>
            <a:r>
              <a:rPr lang="en-US" dirty="0">
                <a:solidFill>
                  <a:schemeClr val="tx1">
                    <a:lumMod val="85000"/>
                    <a:lumOff val="15000"/>
                  </a:schemeClr>
                </a:solidFill>
              </a:rPr>
              <a:t>Establishes a well availability fee to be charged to WVID</a:t>
            </a:r>
          </a:p>
          <a:p>
            <a:pPr algn="just"/>
            <a:r>
              <a:rPr lang="en-US" dirty="0">
                <a:solidFill>
                  <a:schemeClr val="tx1">
                    <a:lumMod val="85000"/>
                    <a:lumOff val="15000"/>
                  </a:schemeClr>
                </a:solidFill>
              </a:rPr>
              <a:t>Establishes the manner of/time for payment for such fees to the Master Developer</a:t>
            </a:r>
          </a:p>
        </p:txBody>
      </p:sp>
      <p:sp>
        <p:nvSpPr>
          <p:cNvPr id="5" name="Slide Number Placeholder 4">
            <a:extLst>
              <a:ext uri="{FF2B5EF4-FFF2-40B4-BE49-F238E27FC236}">
                <a16:creationId xmlns:a16="http://schemas.microsoft.com/office/drawing/2014/main" id="{51F4FD79-83EE-40AA-98A8-5603AF50673E}"/>
              </a:ext>
            </a:extLst>
          </p:cNvPr>
          <p:cNvSpPr>
            <a:spLocks noGrp="1"/>
          </p:cNvSpPr>
          <p:nvPr>
            <p:ph type="sldNum" sz="quarter" idx="12"/>
          </p:nvPr>
        </p:nvSpPr>
        <p:spPr/>
        <p:txBody>
          <a:bodyPr/>
          <a:lstStyle/>
          <a:p>
            <a:fld id="{68022D93-CA32-4148-A82E-07FE45D754F1}" type="slidenum">
              <a:rPr lang="en-US" smtClean="0">
                <a:solidFill>
                  <a:schemeClr val="tx1"/>
                </a:solidFill>
              </a:rPr>
              <a:t>21</a:t>
            </a:fld>
            <a:endParaRPr lang="en-US" dirty="0">
              <a:solidFill>
                <a:schemeClr val="tx1"/>
              </a:solidFill>
            </a:endParaRPr>
          </a:p>
        </p:txBody>
      </p:sp>
    </p:spTree>
    <p:extLst>
      <p:ext uri="{BB962C8B-B14F-4D97-AF65-F5344CB8AC3E}">
        <p14:creationId xmlns:p14="http://schemas.microsoft.com/office/powerpoint/2010/main" val="128107601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EBF352-D188-4FD5-BED4-5E222D7ADD9B}"/>
              </a:ext>
            </a:extLst>
          </p:cNvPr>
          <p:cNvSpPr>
            <a:spLocks noGrp="1"/>
          </p:cNvSpPr>
          <p:nvPr>
            <p:ph type="title"/>
          </p:nvPr>
        </p:nvSpPr>
        <p:spPr>
          <a:xfrm>
            <a:off x="838199" y="1015320"/>
            <a:ext cx="3603169" cy="4827361"/>
          </a:xfrm>
        </p:spPr>
        <p:txBody>
          <a:bodyPr anchor="ctr">
            <a:normAutofit/>
          </a:bodyPr>
          <a:lstStyle/>
          <a:p>
            <a:r>
              <a:rPr lang="en-US" sz="4400">
                <a:solidFill>
                  <a:srgbClr val="F2F2F2"/>
                </a:solidFill>
              </a:rPr>
              <a:t>3. WVID Enabling Legislation</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E525F96-5572-4F4A-91CB-60EA491BDE98}"/>
              </a:ext>
            </a:extLst>
          </p:cNvPr>
          <p:cNvSpPr>
            <a:spLocks noGrp="1"/>
          </p:cNvSpPr>
          <p:nvPr>
            <p:ph idx="1"/>
          </p:nvPr>
        </p:nvSpPr>
        <p:spPr>
          <a:xfrm>
            <a:off x="4764505" y="505839"/>
            <a:ext cx="7084194" cy="5971964"/>
          </a:xfrm>
          <a:noFill/>
        </p:spPr>
        <p:txBody>
          <a:bodyPr anchor="ctr">
            <a:normAutofit lnSpcReduction="10000"/>
          </a:bodyPr>
          <a:lstStyle/>
          <a:p>
            <a:pPr algn="just"/>
            <a:r>
              <a:rPr lang="en-US" sz="1800" dirty="0">
                <a:solidFill>
                  <a:schemeClr val="tx1">
                    <a:lumMod val="85000"/>
                    <a:lumOff val="15000"/>
                  </a:schemeClr>
                </a:solidFill>
              </a:rPr>
              <a:t>Section (3)(2)(q) of WVID’s enabling legislation authorizes the district to “prescribe, fix, establish, and collect rates, fees and other charges after a public hearing”</a:t>
            </a:r>
          </a:p>
          <a:p>
            <a:pPr algn="just"/>
            <a:r>
              <a:rPr lang="en-US" sz="1800" dirty="0">
                <a:solidFill>
                  <a:schemeClr val="tx1">
                    <a:lumMod val="85000"/>
                    <a:lumOff val="15000"/>
                  </a:schemeClr>
                </a:solidFill>
              </a:rPr>
              <a:t>WVID procured an independent rate study from Stantec Inc., which was reviewed and approved by the Board of Supervisors (the “Board”) in 2018</a:t>
            </a:r>
          </a:p>
          <a:p>
            <a:pPr algn="just"/>
            <a:r>
              <a:rPr lang="en-US" sz="1800" dirty="0">
                <a:solidFill>
                  <a:schemeClr val="tx1">
                    <a:lumMod val="85000"/>
                    <a:lumOff val="15000"/>
                  </a:schemeClr>
                </a:solidFill>
              </a:rPr>
              <a:t>The rate study established 3 different types of rates (the “Irrigation Rates”):</a:t>
            </a:r>
          </a:p>
          <a:p>
            <a:pPr lvl="1" algn="just"/>
            <a:r>
              <a:rPr lang="en-US" sz="1800" b="1" dirty="0">
                <a:solidFill>
                  <a:schemeClr val="tx1">
                    <a:lumMod val="85000"/>
                    <a:lumOff val="15000"/>
                  </a:schemeClr>
                </a:solidFill>
              </a:rPr>
              <a:t>1. Operating/usage rate- </a:t>
            </a:r>
            <a:r>
              <a:rPr lang="en-US" sz="1800" dirty="0">
                <a:solidFill>
                  <a:schemeClr val="tx1">
                    <a:lumMod val="85000"/>
                    <a:lumOff val="15000"/>
                  </a:schemeClr>
                </a:solidFill>
              </a:rPr>
              <a:t>i.e. how much water is utilized by a community</a:t>
            </a:r>
          </a:p>
          <a:p>
            <a:pPr lvl="1" algn="just"/>
            <a:r>
              <a:rPr lang="en-US" sz="1800" b="1" dirty="0">
                <a:solidFill>
                  <a:schemeClr val="tx1">
                    <a:lumMod val="85000"/>
                    <a:lumOff val="15000"/>
                  </a:schemeClr>
                </a:solidFill>
              </a:rPr>
              <a:t>2. Capital repair/replacement rate-</a:t>
            </a:r>
            <a:r>
              <a:rPr lang="en-US" sz="1800" dirty="0">
                <a:solidFill>
                  <a:schemeClr val="tx1">
                    <a:lumMod val="85000"/>
                    <a:lumOff val="15000"/>
                  </a:schemeClr>
                </a:solidFill>
              </a:rPr>
              <a:t> i.e. the cost to repair infrastructure that was originally funded by the community developers and/or WVID</a:t>
            </a:r>
          </a:p>
          <a:p>
            <a:pPr lvl="1" algn="just"/>
            <a:r>
              <a:rPr lang="en-US" sz="1800" b="1" dirty="0">
                <a:solidFill>
                  <a:schemeClr val="tx1">
                    <a:lumMod val="85000"/>
                    <a:lumOff val="15000"/>
                  </a:schemeClr>
                </a:solidFill>
              </a:rPr>
              <a:t>3. Well availability fee- </a:t>
            </a:r>
            <a:r>
              <a:rPr lang="en-US" sz="1800" dirty="0">
                <a:solidFill>
                  <a:schemeClr val="tx1">
                    <a:lumMod val="85000"/>
                    <a:lumOff val="15000"/>
                  </a:schemeClr>
                </a:solidFill>
              </a:rPr>
              <a:t>i.e. the rate charged by the Master Developer for WVID to utilize the water drawn from its wells for the purpose of irrigating the lands within Unit No. 6</a:t>
            </a:r>
          </a:p>
          <a:p>
            <a:pPr algn="just"/>
            <a:endParaRPr lang="en-US" sz="1800" dirty="0">
              <a:solidFill>
                <a:schemeClr val="tx1">
                  <a:lumMod val="85000"/>
                  <a:lumOff val="15000"/>
                </a:schemeClr>
              </a:solidFill>
            </a:endParaRPr>
          </a:p>
          <a:p>
            <a:pPr algn="just"/>
            <a:r>
              <a:rPr lang="en-US" sz="1800" dirty="0">
                <a:solidFill>
                  <a:schemeClr val="tx1">
                    <a:lumMod val="85000"/>
                    <a:lumOff val="15000"/>
                  </a:schemeClr>
                </a:solidFill>
              </a:rPr>
              <a:t>WVID, after notice and advertised public hearings, has adopted two resolutions establishing irrigation rates:</a:t>
            </a:r>
          </a:p>
          <a:p>
            <a:pPr lvl="1" algn="just"/>
            <a:r>
              <a:rPr lang="en-US" sz="1800" dirty="0">
                <a:solidFill>
                  <a:schemeClr val="tx1">
                    <a:lumMod val="85000"/>
                    <a:lumOff val="15000"/>
                  </a:schemeClr>
                </a:solidFill>
              </a:rPr>
              <a:t>Resolution 2018-18 in September 2018 - approved initial rates based on rate study; approved rate study</a:t>
            </a:r>
          </a:p>
          <a:p>
            <a:pPr lvl="1" algn="just"/>
            <a:r>
              <a:rPr lang="en-US" sz="1800" dirty="0">
                <a:solidFill>
                  <a:schemeClr val="tx1">
                    <a:lumMod val="85000"/>
                    <a:lumOff val="15000"/>
                  </a:schemeClr>
                </a:solidFill>
              </a:rPr>
              <a:t>Resolution 2021-15 on September 2021- approved increased Tier 2 rates</a:t>
            </a:r>
          </a:p>
        </p:txBody>
      </p:sp>
      <p:sp>
        <p:nvSpPr>
          <p:cNvPr id="5" name="Slide Number Placeholder 4">
            <a:extLst>
              <a:ext uri="{FF2B5EF4-FFF2-40B4-BE49-F238E27FC236}">
                <a16:creationId xmlns:a16="http://schemas.microsoft.com/office/drawing/2014/main" id="{6630DCB6-4A26-489E-B1FA-4E88D48E29E5}"/>
              </a:ext>
            </a:extLst>
          </p:cNvPr>
          <p:cNvSpPr>
            <a:spLocks noGrp="1"/>
          </p:cNvSpPr>
          <p:nvPr>
            <p:ph type="sldNum" sz="quarter" idx="12"/>
          </p:nvPr>
        </p:nvSpPr>
        <p:spPr/>
        <p:txBody>
          <a:bodyPr/>
          <a:lstStyle/>
          <a:p>
            <a:fld id="{68022D93-CA32-4148-A82E-07FE45D754F1}" type="slidenum">
              <a:rPr lang="en-US" smtClean="0">
                <a:solidFill>
                  <a:schemeClr val="tx1"/>
                </a:solidFill>
              </a:rPr>
              <a:t>22</a:t>
            </a:fld>
            <a:endParaRPr lang="en-US" dirty="0">
              <a:solidFill>
                <a:schemeClr val="tx1"/>
              </a:solidFill>
            </a:endParaRPr>
          </a:p>
        </p:txBody>
      </p:sp>
    </p:spTree>
    <p:extLst>
      <p:ext uri="{BB962C8B-B14F-4D97-AF65-F5344CB8AC3E}">
        <p14:creationId xmlns:p14="http://schemas.microsoft.com/office/powerpoint/2010/main" val="2723575365"/>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5325879-C4B2-475E-B853-DC8F21A63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12C085F-3B19-420D-902A-B55695F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18105" cy="6858000"/>
          </a:xfrm>
          <a:prstGeom prst="rect">
            <a:avLst/>
          </a:prstGeom>
          <a:blipFill>
            <a:blip r:embed="rId2"/>
            <a:stretch>
              <a:fillRect r="-164004"/>
            </a:stretch>
          </a:blipFill>
          <a:ln>
            <a:noFill/>
          </a:ln>
          <a:effectLst>
            <a:outerShdw blurRad="139700" dist="508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92EF8A-D7FC-445A-ABE1-447242E075DB}"/>
              </a:ext>
            </a:extLst>
          </p:cNvPr>
          <p:cNvSpPr>
            <a:spLocks noGrp="1"/>
          </p:cNvSpPr>
          <p:nvPr>
            <p:ph type="title"/>
          </p:nvPr>
        </p:nvSpPr>
        <p:spPr>
          <a:xfrm>
            <a:off x="591239" y="3049959"/>
            <a:ext cx="3435625" cy="1325563"/>
          </a:xfrm>
        </p:spPr>
        <p:txBody>
          <a:bodyPr vert="horz" lIns="91440" tIns="45720" rIns="91440" bIns="45720" rtlCol="0">
            <a:normAutofit/>
          </a:bodyPr>
          <a:lstStyle/>
          <a:p>
            <a:pPr algn="r"/>
            <a:r>
              <a:rPr lang="en-US" sz="2800" dirty="0">
                <a:gradFill flip="none" rotWithShape="1">
                  <a:gsLst>
                    <a:gs pos="28000">
                      <a:srgbClr val="EDEDED"/>
                    </a:gs>
                    <a:gs pos="0">
                      <a:srgbClr val="BFBFBF"/>
                    </a:gs>
                    <a:gs pos="100000">
                      <a:srgbClr val="FFFFFF"/>
                    </a:gs>
                  </a:gsLst>
                  <a:lin ang="4800000" scaled="0"/>
                  <a:tileRect/>
                </a:gradFill>
              </a:rPr>
              <a:t>Current WVID Irrigation Water Rates</a:t>
            </a:r>
          </a:p>
        </p:txBody>
      </p:sp>
      <p:pic>
        <p:nvPicPr>
          <p:cNvPr id="7" name="Picture 6" descr="Table&#10;&#10;Description automatically generated">
            <a:extLst>
              <a:ext uri="{FF2B5EF4-FFF2-40B4-BE49-F238E27FC236}">
                <a16:creationId xmlns:a16="http://schemas.microsoft.com/office/drawing/2014/main" id="{55780958-FDCE-4CAF-97BB-6AE0DC1E0804}"/>
              </a:ext>
            </a:extLst>
          </p:cNvPr>
          <p:cNvPicPr>
            <a:picLocks noChangeAspect="1"/>
          </p:cNvPicPr>
          <p:nvPr/>
        </p:nvPicPr>
        <p:blipFill>
          <a:blip r:embed="rId3"/>
          <a:stretch>
            <a:fillRect/>
          </a:stretch>
        </p:blipFill>
        <p:spPr>
          <a:xfrm>
            <a:off x="5274539" y="1771447"/>
            <a:ext cx="6314487" cy="3315105"/>
          </a:xfrm>
          <a:prstGeom prst="rect">
            <a:avLst/>
          </a:prstGeom>
        </p:spPr>
      </p:pic>
      <p:sp>
        <p:nvSpPr>
          <p:cNvPr id="4" name="Slide Number Placeholder 3">
            <a:extLst>
              <a:ext uri="{FF2B5EF4-FFF2-40B4-BE49-F238E27FC236}">
                <a16:creationId xmlns:a16="http://schemas.microsoft.com/office/drawing/2014/main" id="{83CC3F23-9385-44FE-AFAB-02E7A8767327}"/>
              </a:ext>
            </a:extLst>
          </p:cNvPr>
          <p:cNvSpPr>
            <a:spLocks noGrp="1"/>
          </p:cNvSpPr>
          <p:nvPr>
            <p:ph type="sldNum" sz="quarter" idx="12"/>
          </p:nvPr>
        </p:nvSpPr>
        <p:spPr/>
        <p:txBody>
          <a:bodyPr/>
          <a:lstStyle/>
          <a:p>
            <a:fld id="{68022D93-CA32-4148-A82E-07FE45D754F1}" type="slidenum">
              <a:rPr lang="en-US" smtClean="0">
                <a:solidFill>
                  <a:schemeClr val="tx1"/>
                </a:solidFill>
              </a:rPr>
              <a:t>23</a:t>
            </a:fld>
            <a:endParaRPr lang="en-US" dirty="0">
              <a:solidFill>
                <a:schemeClr val="tx1"/>
              </a:solidFill>
            </a:endParaRPr>
          </a:p>
        </p:txBody>
      </p:sp>
    </p:spTree>
    <p:extLst>
      <p:ext uri="{BB962C8B-B14F-4D97-AF65-F5344CB8AC3E}">
        <p14:creationId xmlns:p14="http://schemas.microsoft.com/office/powerpoint/2010/main" val="1301564248"/>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9C117C-CE8E-4685-BE2F-E6641027EA80}"/>
              </a:ext>
            </a:extLst>
          </p:cNvPr>
          <p:cNvSpPr>
            <a:spLocks noGrp="1"/>
          </p:cNvSpPr>
          <p:nvPr>
            <p:ph type="title"/>
          </p:nvPr>
        </p:nvSpPr>
        <p:spPr>
          <a:xfrm>
            <a:off x="838199" y="1015320"/>
            <a:ext cx="3603169" cy="4827361"/>
          </a:xfrm>
        </p:spPr>
        <p:txBody>
          <a:bodyPr anchor="ctr">
            <a:normAutofit/>
          </a:bodyPr>
          <a:lstStyle/>
          <a:p>
            <a:r>
              <a:rPr lang="en-US" sz="4400" dirty="0">
                <a:solidFill>
                  <a:srgbClr val="F2F2F2"/>
                </a:solidFill>
              </a:rPr>
              <a:t>4. WVID/ GPHOA Irrigation Agreement</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BDAC2DB-8CCD-489D-A233-660E8B08CBE7}"/>
              </a:ext>
            </a:extLst>
          </p:cNvPr>
          <p:cNvSpPr>
            <a:spLocks noGrp="1"/>
          </p:cNvSpPr>
          <p:nvPr>
            <p:ph idx="1"/>
          </p:nvPr>
        </p:nvSpPr>
        <p:spPr>
          <a:xfrm>
            <a:off x="4653440" y="1015320"/>
            <a:ext cx="7464765" cy="5558735"/>
          </a:xfrm>
          <a:noFill/>
        </p:spPr>
        <p:txBody>
          <a:bodyPr anchor="ctr">
            <a:normAutofit/>
          </a:bodyPr>
          <a:lstStyle/>
          <a:p>
            <a:pPr algn="just"/>
            <a:r>
              <a:rPr lang="en-US" sz="1800" dirty="0">
                <a:solidFill>
                  <a:schemeClr val="tx1">
                    <a:lumMod val="85000"/>
                    <a:lumOff val="15000"/>
                  </a:schemeClr>
                </a:solidFill>
              </a:rPr>
              <a:t>The most recent version was entered into December 2020</a:t>
            </a:r>
          </a:p>
          <a:p>
            <a:pPr algn="just"/>
            <a:r>
              <a:rPr lang="en-US" sz="1800" dirty="0">
                <a:solidFill>
                  <a:schemeClr val="tx1">
                    <a:lumMod val="85000"/>
                    <a:lumOff val="15000"/>
                  </a:schemeClr>
                </a:solidFill>
              </a:rPr>
              <a:t>Establishes the  Gran Paradiso Property Owners’ Association, Inc. (the “GPHOA”) obligation to remit payment for the Irrigation Rates charged by WVID</a:t>
            </a:r>
          </a:p>
          <a:p>
            <a:pPr algn="just"/>
            <a:r>
              <a:rPr lang="en-US" sz="1800" dirty="0">
                <a:solidFill>
                  <a:schemeClr val="tx1">
                    <a:lumMod val="85000"/>
                    <a:lumOff val="15000"/>
                  </a:schemeClr>
                </a:solidFill>
              </a:rPr>
              <a:t>Recognizes that the GPHOA will pay the Irrigates Rates then in effect at a given time, as the rates may fluctuate over time as determined by WVID</a:t>
            </a:r>
          </a:p>
          <a:p>
            <a:pPr algn="just"/>
            <a:r>
              <a:rPr lang="en-US" sz="1800" dirty="0">
                <a:solidFill>
                  <a:schemeClr val="tx1">
                    <a:lumMod val="85000"/>
                    <a:lumOff val="15000"/>
                  </a:schemeClr>
                </a:solidFill>
              </a:rPr>
              <a:t>Acknowledges WVID’s authority to set rates, fees, and charges</a:t>
            </a:r>
          </a:p>
          <a:p>
            <a:pPr algn="just"/>
            <a:r>
              <a:rPr lang="en-US" sz="1800" dirty="0">
                <a:solidFill>
                  <a:schemeClr val="tx1">
                    <a:lumMod val="85000"/>
                    <a:lumOff val="15000"/>
                  </a:schemeClr>
                </a:solidFill>
              </a:rPr>
              <a:t>Provides for a termination right only for:</a:t>
            </a:r>
          </a:p>
          <a:p>
            <a:pPr lvl="1"/>
            <a:r>
              <a:rPr lang="en-US" sz="1800" dirty="0">
                <a:solidFill>
                  <a:schemeClr val="tx1">
                    <a:lumMod val="85000"/>
                    <a:lumOff val="15000"/>
                  </a:schemeClr>
                </a:solidFill>
              </a:rPr>
              <a:t>1. Breach of the agreement</a:t>
            </a:r>
          </a:p>
          <a:p>
            <a:pPr lvl="1"/>
            <a:r>
              <a:rPr lang="en-US" sz="1800" dirty="0">
                <a:solidFill>
                  <a:schemeClr val="tx1">
                    <a:lumMod val="85000"/>
                    <a:lumOff val="15000"/>
                  </a:schemeClr>
                </a:solidFill>
              </a:rPr>
              <a:t>2. Termination of the WVID/Master Developer Water Supply Agreement; or</a:t>
            </a:r>
          </a:p>
          <a:p>
            <a:pPr lvl="1"/>
            <a:r>
              <a:rPr lang="en-US" sz="1800" dirty="0">
                <a:solidFill>
                  <a:schemeClr val="tx1">
                    <a:lumMod val="85000"/>
                    <a:lumOff val="15000"/>
                  </a:schemeClr>
                </a:solidFill>
              </a:rPr>
              <a:t>3. If the provision of the irrigation water in the amounts addressed pursuant to the agreement is prohibited by operation of any statute or law or governmental permit, rule or order</a:t>
            </a:r>
          </a:p>
          <a:p>
            <a:pPr lvl="1" algn="just"/>
            <a:endParaRPr lang="en-US" sz="1800" dirty="0">
              <a:solidFill>
                <a:schemeClr val="tx1">
                  <a:lumMod val="85000"/>
                  <a:lumOff val="15000"/>
                </a:schemeClr>
              </a:solidFill>
            </a:endParaRPr>
          </a:p>
          <a:p>
            <a:pPr algn="just"/>
            <a:r>
              <a:rPr lang="en-US" sz="1800" dirty="0">
                <a:solidFill>
                  <a:schemeClr val="tx1">
                    <a:lumMod val="85000"/>
                    <a:lumOff val="15000"/>
                  </a:schemeClr>
                </a:solidFill>
              </a:rPr>
              <a:t>Note: if the WVID/GPHOA Irrigation Agreement is terminated, then Gran Paradiso will have </a:t>
            </a:r>
            <a:r>
              <a:rPr lang="en-US" sz="1800" u="sng" dirty="0">
                <a:solidFill>
                  <a:schemeClr val="tx1">
                    <a:lumMod val="85000"/>
                    <a:lumOff val="15000"/>
                  </a:schemeClr>
                </a:solidFill>
              </a:rPr>
              <a:t>no</a:t>
            </a:r>
            <a:r>
              <a:rPr lang="en-US" sz="1800" dirty="0">
                <a:solidFill>
                  <a:schemeClr val="tx1">
                    <a:lumMod val="85000"/>
                    <a:lumOff val="15000"/>
                  </a:schemeClr>
                </a:solidFill>
              </a:rPr>
              <a:t> access to irrigation water for the lands within the community</a:t>
            </a:r>
          </a:p>
        </p:txBody>
      </p:sp>
      <p:sp>
        <p:nvSpPr>
          <p:cNvPr id="5" name="Slide Number Placeholder 4">
            <a:extLst>
              <a:ext uri="{FF2B5EF4-FFF2-40B4-BE49-F238E27FC236}">
                <a16:creationId xmlns:a16="http://schemas.microsoft.com/office/drawing/2014/main" id="{EB00C3F9-D8D7-4EF8-AF37-7538F15A65C8}"/>
              </a:ext>
            </a:extLst>
          </p:cNvPr>
          <p:cNvSpPr>
            <a:spLocks noGrp="1"/>
          </p:cNvSpPr>
          <p:nvPr>
            <p:ph type="sldNum" sz="quarter" idx="12"/>
          </p:nvPr>
        </p:nvSpPr>
        <p:spPr/>
        <p:txBody>
          <a:bodyPr/>
          <a:lstStyle/>
          <a:p>
            <a:fld id="{68022D93-CA32-4148-A82E-07FE45D754F1}" type="slidenum">
              <a:rPr lang="en-US" smtClean="0">
                <a:solidFill>
                  <a:schemeClr val="tx1"/>
                </a:solidFill>
              </a:rPr>
              <a:t>24</a:t>
            </a:fld>
            <a:endParaRPr lang="en-US" dirty="0">
              <a:solidFill>
                <a:schemeClr val="tx1"/>
              </a:solidFill>
            </a:endParaRPr>
          </a:p>
        </p:txBody>
      </p:sp>
    </p:spTree>
    <p:extLst>
      <p:ext uri="{BB962C8B-B14F-4D97-AF65-F5344CB8AC3E}">
        <p14:creationId xmlns:p14="http://schemas.microsoft.com/office/powerpoint/2010/main" val="770630421"/>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587B73-B997-4757-AE89-2633FCD1713F}"/>
              </a:ext>
            </a:extLst>
          </p:cNvPr>
          <p:cNvSpPr>
            <a:spLocks noGrp="1"/>
          </p:cNvSpPr>
          <p:nvPr>
            <p:ph type="title"/>
          </p:nvPr>
        </p:nvSpPr>
        <p:spPr>
          <a:xfrm>
            <a:off x="838199" y="1015320"/>
            <a:ext cx="3603169" cy="4827361"/>
          </a:xfrm>
        </p:spPr>
        <p:txBody>
          <a:bodyPr anchor="ctr">
            <a:normAutofit/>
          </a:bodyPr>
          <a:lstStyle/>
          <a:p>
            <a:r>
              <a:rPr lang="en-US" sz="4400">
                <a:solidFill>
                  <a:srgbClr val="F2F2F2"/>
                </a:solidFill>
              </a:rPr>
              <a:t>Gran Paradiso AGMOD Irrigation Allocations</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74046A-F79A-43EC-99FC-02AD7F61064F}"/>
              </a:ext>
            </a:extLst>
          </p:cNvPr>
          <p:cNvSpPr>
            <a:spLocks noGrp="1"/>
          </p:cNvSpPr>
          <p:nvPr>
            <p:ph idx="1"/>
          </p:nvPr>
        </p:nvSpPr>
        <p:spPr>
          <a:xfrm>
            <a:off x="4653440" y="466928"/>
            <a:ext cx="7291512" cy="6128425"/>
          </a:xfrm>
          <a:noFill/>
        </p:spPr>
        <p:txBody>
          <a:bodyPr anchor="ctr">
            <a:normAutofit/>
          </a:bodyPr>
          <a:lstStyle/>
          <a:p>
            <a:pPr algn="just"/>
            <a:r>
              <a:rPr lang="en-US" sz="1800" dirty="0">
                <a:solidFill>
                  <a:schemeClr val="tx1">
                    <a:lumMod val="85000"/>
                    <a:lumOff val="15000"/>
                  </a:schemeClr>
                </a:solidFill>
              </a:rPr>
              <a:t>The current AGMOD allocation for Gran Paradiso, per the WUP, is </a:t>
            </a:r>
            <a:r>
              <a:rPr lang="en-US" sz="1800" b="1" u="sng" dirty="0">
                <a:solidFill>
                  <a:schemeClr val="tx1">
                    <a:lumMod val="85000"/>
                    <a:lumOff val="15000"/>
                  </a:schemeClr>
                </a:solidFill>
              </a:rPr>
              <a:t>558,700 gpd</a:t>
            </a:r>
          </a:p>
          <a:p>
            <a:pPr lvl="1" algn="just"/>
            <a:r>
              <a:rPr lang="en-US" sz="1800" dirty="0">
                <a:solidFill>
                  <a:schemeClr val="tx1">
                    <a:lumMod val="85000"/>
                    <a:lumOff val="15000"/>
                  </a:schemeClr>
                </a:solidFill>
              </a:rPr>
              <a:t>This allocation was determined in 2018, and is based on an estimated 277.3 acres of irrigation lawn and landscape area at project build-out</a:t>
            </a:r>
          </a:p>
          <a:p>
            <a:pPr algn="just"/>
            <a:r>
              <a:rPr lang="en-US" sz="1800" i="1" dirty="0">
                <a:solidFill>
                  <a:schemeClr val="tx1">
                    <a:lumMod val="85000"/>
                    <a:lumOff val="15000"/>
                  </a:schemeClr>
                </a:solidFill>
              </a:rPr>
              <a:t>Note, however:</a:t>
            </a:r>
          </a:p>
          <a:p>
            <a:pPr lvl="1" algn="just"/>
            <a:r>
              <a:rPr lang="en-US" sz="1800" dirty="0">
                <a:solidFill>
                  <a:schemeClr val="tx1">
                    <a:lumMod val="85000"/>
                    <a:lumOff val="15000"/>
                  </a:schemeClr>
                </a:solidFill>
              </a:rPr>
              <a:t>The AGMOD allocation included in the WVID/GPHOA Irrigation Agreement is </a:t>
            </a:r>
            <a:r>
              <a:rPr lang="en-US" sz="1800" u="sng" dirty="0">
                <a:solidFill>
                  <a:schemeClr val="tx1">
                    <a:lumMod val="85000"/>
                    <a:lumOff val="15000"/>
                  </a:schemeClr>
                </a:solidFill>
              </a:rPr>
              <a:t>593,200 gpd</a:t>
            </a:r>
          </a:p>
          <a:p>
            <a:pPr lvl="1" algn="just"/>
            <a:r>
              <a:rPr lang="en-US" sz="1800" dirty="0">
                <a:solidFill>
                  <a:schemeClr val="tx1">
                    <a:lumMod val="85000"/>
                    <a:lumOff val="15000"/>
                  </a:schemeClr>
                </a:solidFill>
              </a:rPr>
              <a:t>After receiving several inquiries in 2022 from GPHOA Board of Directors’ member John Meisel relative to the veracity of the calculation of the Gran Paradiso AGMOD allocation, WVID’s irrigation consultant confirmed that WVID inadvertently additionally included the AGMOD allocation for lands outside of Gran Paradiso in Gran Paradiso AGMOD allocation referenced in the WVID/GPHOA Irrigation Agreement</a:t>
            </a:r>
          </a:p>
          <a:p>
            <a:pPr lvl="2" algn="just"/>
            <a:r>
              <a:rPr lang="en-US" sz="1800" dirty="0">
                <a:solidFill>
                  <a:schemeClr val="tx1">
                    <a:lumMod val="85000"/>
                    <a:lumOff val="15000"/>
                  </a:schemeClr>
                </a:solidFill>
              </a:rPr>
              <a:t>i.e. the AGMOD allocation referenced in the WVID/GPHOA Irrigation Agreement is higher than what is permissible to be provided to Gran Paradiso pursuant to the WUP</a:t>
            </a:r>
          </a:p>
        </p:txBody>
      </p:sp>
      <p:sp>
        <p:nvSpPr>
          <p:cNvPr id="5" name="Slide Number Placeholder 4">
            <a:extLst>
              <a:ext uri="{FF2B5EF4-FFF2-40B4-BE49-F238E27FC236}">
                <a16:creationId xmlns:a16="http://schemas.microsoft.com/office/drawing/2014/main" id="{A1AE8275-F7F0-4E66-8AEA-BCF044C20DFE}"/>
              </a:ext>
            </a:extLst>
          </p:cNvPr>
          <p:cNvSpPr>
            <a:spLocks noGrp="1"/>
          </p:cNvSpPr>
          <p:nvPr>
            <p:ph type="sldNum" sz="quarter" idx="12"/>
          </p:nvPr>
        </p:nvSpPr>
        <p:spPr/>
        <p:txBody>
          <a:bodyPr/>
          <a:lstStyle/>
          <a:p>
            <a:fld id="{68022D93-CA32-4148-A82E-07FE45D754F1}" type="slidenum">
              <a:rPr lang="en-US" smtClean="0">
                <a:solidFill>
                  <a:schemeClr val="tx1"/>
                </a:solidFill>
              </a:rPr>
              <a:t>25</a:t>
            </a:fld>
            <a:endParaRPr lang="en-US" dirty="0">
              <a:solidFill>
                <a:schemeClr val="tx1"/>
              </a:solidFill>
            </a:endParaRPr>
          </a:p>
        </p:txBody>
      </p:sp>
    </p:spTree>
    <p:extLst>
      <p:ext uri="{BB962C8B-B14F-4D97-AF65-F5344CB8AC3E}">
        <p14:creationId xmlns:p14="http://schemas.microsoft.com/office/powerpoint/2010/main" val="898154236"/>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7C9F2A-F60F-440B-98CD-20B8DF7C3D22}"/>
              </a:ext>
            </a:extLst>
          </p:cNvPr>
          <p:cNvSpPr>
            <a:spLocks noGrp="1"/>
          </p:cNvSpPr>
          <p:nvPr>
            <p:ph type="title"/>
          </p:nvPr>
        </p:nvSpPr>
        <p:spPr>
          <a:xfrm>
            <a:off x="838199" y="1015320"/>
            <a:ext cx="3603169" cy="4827361"/>
          </a:xfrm>
        </p:spPr>
        <p:txBody>
          <a:bodyPr anchor="ctr">
            <a:normAutofit/>
          </a:bodyPr>
          <a:lstStyle/>
          <a:p>
            <a:r>
              <a:rPr lang="en-US" sz="4400" dirty="0">
                <a:solidFill>
                  <a:srgbClr val="F2F2F2"/>
                </a:solidFill>
              </a:rPr>
              <a:t>Gran Paradiso AGMOD Irrigation Allocations (2)</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738FDC2-6723-4428-AF4C-22DC629EBD05}"/>
              </a:ext>
            </a:extLst>
          </p:cNvPr>
          <p:cNvSpPr>
            <a:spLocks noGrp="1"/>
          </p:cNvSpPr>
          <p:nvPr>
            <p:ph idx="1"/>
          </p:nvPr>
        </p:nvSpPr>
        <p:spPr>
          <a:xfrm>
            <a:off x="4966505" y="505837"/>
            <a:ext cx="6912430" cy="6164469"/>
          </a:xfrm>
          <a:noFill/>
        </p:spPr>
        <p:txBody>
          <a:bodyPr anchor="ctr">
            <a:normAutofit/>
          </a:bodyPr>
          <a:lstStyle/>
          <a:p>
            <a:pPr algn="just"/>
            <a:r>
              <a:rPr lang="en-US" sz="1800" dirty="0">
                <a:solidFill>
                  <a:schemeClr val="tx1">
                    <a:lumMod val="85000"/>
                    <a:lumOff val="15000"/>
                  </a:schemeClr>
                </a:solidFill>
              </a:rPr>
              <a:t>Further, recall that AGMOD allocations for Gran Paradiso included in the WUP were determined based on </a:t>
            </a:r>
            <a:r>
              <a:rPr lang="en-US" sz="1800" b="1" u="sng" dirty="0">
                <a:solidFill>
                  <a:schemeClr val="tx1">
                    <a:lumMod val="85000"/>
                    <a:lumOff val="15000"/>
                  </a:schemeClr>
                </a:solidFill>
              </a:rPr>
              <a:t>estimated</a:t>
            </a:r>
            <a:r>
              <a:rPr lang="en-US" sz="1800" dirty="0">
                <a:solidFill>
                  <a:schemeClr val="tx1">
                    <a:lumMod val="85000"/>
                    <a:lumOff val="15000"/>
                  </a:schemeClr>
                </a:solidFill>
              </a:rPr>
              <a:t> irrigable acres in 2018, when development of the community was not yet complete</a:t>
            </a:r>
          </a:p>
          <a:p>
            <a:pPr lvl="1" algn="just"/>
            <a:r>
              <a:rPr lang="en-US" sz="1800" dirty="0">
                <a:solidFill>
                  <a:schemeClr val="tx1">
                    <a:lumMod val="85000"/>
                    <a:lumOff val="15000"/>
                  </a:schemeClr>
                </a:solidFill>
              </a:rPr>
              <a:t>Lennar Homes, LLC (“Lennar”) has subsequently completed development of the Gran Paradiso community</a:t>
            </a:r>
          </a:p>
          <a:p>
            <a:pPr algn="just"/>
            <a:r>
              <a:rPr lang="en-US" sz="1800" dirty="0">
                <a:solidFill>
                  <a:schemeClr val="tx1">
                    <a:lumMod val="85000"/>
                    <a:lumOff val="15000"/>
                  </a:schemeClr>
                </a:solidFill>
              </a:rPr>
              <a:t>In addition to reviewing the current WUP AGMOD allocations for Gran Paradiso which were determined to be over-stated in the WVID/GPHOA Irrigation Agreement, Mr. Meisel’s inquiries also spurred WVID’s irrigation consultant to request an updated development plan for the community from Lennar, to determine:</a:t>
            </a:r>
          </a:p>
          <a:p>
            <a:pPr lvl="1" algn="just"/>
            <a:r>
              <a:rPr lang="en-US" sz="1800" dirty="0">
                <a:solidFill>
                  <a:schemeClr val="tx1">
                    <a:lumMod val="85000"/>
                    <a:lumOff val="15000"/>
                  </a:schemeClr>
                </a:solidFill>
              </a:rPr>
              <a:t>1) total irrigable acres of common area and</a:t>
            </a:r>
          </a:p>
          <a:p>
            <a:pPr lvl="1" algn="just"/>
            <a:r>
              <a:rPr lang="en-US" sz="1800" dirty="0">
                <a:solidFill>
                  <a:schemeClr val="tx1">
                    <a:lumMod val="85000"/>
                    <a:lumOff val="15000"/>
                  </a:schemeClr>
                </a:solidFill>
              </a:rPr>
              <a:t>2) a final residential lot count</a:t>
            </a:r>
          </a:p>
          <a:p>
            <a:pPr algn="just"/>
            <a:r>
              <a:rPr lang="en-US" sz="1800" dirty="0">
                <a:solidFill>
                  <a:schemeClr val="tx1">
                    <a:lumMod val="85000"/>
                    <a:lumOff val="15000"/>
                  </a:schemeClr>
                </a:solidFill>
              </a:rPr>
              <a:t>The current (and final) development plan for Gran Paradiso includes 271.6 acres of irrigation lawn and landscape area for the community</a:t>
            </a:r>
          </a:p>
          <a:p>
            <a:pPr algn="just"/>
            <a:r>
              <a:rPr lang="en-US" sz="1800" dirty="0">
                <a:solidFill>
                  <a:schemeClr val="tx1">
                    <a:lumMod val="85000"/>
                    <a:lumOff val="15000"/>
                  </a:schemeClr>
                </a:solidFill>
              </a:rPr>
              <a:t>This total irrigable acreage yields a final AGMOD allocation for Gran Paradiso of </a:t>
            </a:r>
            <a:r>
              <a:rPr lang="en-US" sz="1800" b="1" u="sng" dirty="0">
                <a:solidFill>
                  <a:schemeClr val="tx1">
                    <a:lumMod val="85000"/>
                    <a:lumOff val="15000"/>
                  </a:schemeClr>
                </a:solidFill>
              </a:rPr>
              <a:t>547,200 gpd</a:t>
            </a:r>
          </a:p>
          <a:p>
            <a:pPr algn="just"/>
            <a:r>
              <a:rPr lang="en-US" sz="1800" dirty="0">
                <a:solidFill>
                  <a:schemeClr val="tx1">
                    <a:lumMod val="85000"/>
                    <a:lumOff val="15000"/>
                  </a:schemeClr>
                </a:solidFill>
              </a:rPr>
              <a:t>As a result, the Master Developer and WVID will notify SWFWMD of the revised final Gran Paradiso allocation in its next upcoming annual report, and will reduce the irrigation allocations to Gran Paradiso accordingly</a:t>
            </a:r>
          </a:p>
        </p:txBody>
      </p:sp>
      <p:sp>
        <p:nvSpPr>
          <p:cNvPr id="5" name="Slide Number Placeholder 4">
            <a:extLst>
              <a:ext uri="{FF2B5EF4-FFF2-40B4-BE49-F238E27FC236}">
                <a16:creationId xmlns:a16="http://schemas.microsoft.com/office/drawing/2014/main" id="{46E0B325-FC15-40AE-BDEB-359F0DAC976A}"/>
              </a:ext>
            </a:extLst>
          </p:cNvPr>
          <p:cNvSpPr>
            <a:spLocks noGrp="1"/>
          </p:cNvSpPr>
          <p:nvPr>
            <p:ph type="sldNum" sz="quarter" idx="12"/>
          </p:nvPr>
        </p:nvSpPr>
        <p:spPr/>
        <p:txBody>
          <a:bodyPr/>
          <a:lstStyle/>
          <a:p>
            <a:fld id="{68022D93-CA32-4148-A82E-07FE45D754F1}" type="slidenum">
              <a:rPr lang="en-US" smtClean="0">
                <a:solidFill>
                  <a:schemeClr val="tx1"/>
                </a:solidFill>
              </a:rPr>
              <a:t>26</a:t>
            </a:fld>
            <a:endParaRPr lang="en-US" dirty="0">
              <a:solidFill>
                <a:schemeClr val="tx1"/>
              </a:solidFill>
            </a:endParaRPr>
          </a:p>
        </p:txBody>
      </p:sp>
    </p:spTree>
    <p:extLst>
      <p:ext uri="{BB962C8B-B14F-4D97-AF65-F5344CB8AC3E}">
        <p14:creationId xmlns:p14="http://schemas.microsoft.com/office/powerpoint/2010/main" val="179399016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082412-7AD2-44D4-AF00-D043EE90ADBD}"/>
              </a:ext>
            </a:extLst>
          </p:cNvPr>
          <p:cNvSpPr>
            <a:spLocks noGrp="1"/>
          </p:cNvSpPr>
          <p:nvPr>
            <p:ph type="title"/>
          </p:nvPr>
        </p:nvSpPr>
        <p:spPr>
          <a:xfrm>
            <a:off x="838199" y="1015320"/>
            <a:ext cx="3603169" cy="4827361"/>
          </a:xfrm>
        </p:spPr>
        <p:txBody>
          <a:bodyPr anchor="ctr">
            <a:normAutofit/>
          </a:bodyPr>
          <a:lstStyle/>
          <a:p>
            <a:r>
              <a:rPr lang="en-US" sz="4400" dirty="0">
                <a:solidFill>
                  <a:srgbClr val="F2F2F2"/>
                </a:solidFill>
              </a:rPr>
              <a:t>Gran Paradiso AGMOD Irrigation Allocations (3)</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263FB68-F769-4903-A85E-AF869ADBADD6}"/>
              </a:ext>
            </a:extLst>
          </p:cNvPr>
          <p:cNvSpPr>
            <a:spLocks noGrp="1"/>
          </p:cNvSpPr>
          <p:nvPr>
            <p:ph idx="1"/>
          </p:nvPr>
        </p:nvSpPr>
        <p:spPr>
          <a:xfrm>
            <a:off x="4957012" y="340468"/>
            <a:ext cx="6696724" cy="6313251"/>
          </a:xfrm>
          <a:noFill/>
        </p:spPr>
        <p:txBody>
          <a:bodyPr anchor="ctr">
            <a:normAutofit/>
          </a:bodyPr>
          <a:lstStyle/>
          <a:p>
            <a:pPr lvl="1" algn="just"/>
            <a:r>
              <a:rPr lang="en-US" sz="1800" dirty="0">
                <a:solidFill>
                  <a:schemeClr val="tx1">
                    <a:lumMod val="85000"/>
                    <a:lumOff val="15000"/>
                  </a:schemeClr>
                </a:solidFill>
              </a:rPr>
              <a:t>Otherwise- if WVID did not reduce the irrigation allocation to Gran Paradiso- WVID and the Master Developer would violate the Water Conservation Plan, which is a condition of the WUP</a:t>
            </a:r>
          </a:p>
          <a:p>
            <a:pPr lvl="2" algn="just"/>
            <a:r>
              <a:rPr lang="en-US" sz="1800" dirty="0">
                <a:solidFill>
                  <a:schemeClr val="tx1">
                    <a:lumMod val="85000"/>
                    <a:lumOff val="15000"/>
                  </a:schemeClr>
                </a:solidFill>
              </a:rPr>
              <a:t>i.e. by over-allocating irrigation water to Gran Paradiso, WVID is in violation of a governmental permit</a:t>
            </a:r>
          </a:p>
          <a:p>
            <a:pPr lvl="2" algn="just"/>
            <a:r>
              <a:rPr lang="en-US" sz="1800" i="1" dirty="0">
                <a:solidFill>
                  <a:schemeClr val="tx1">
                    <a:lumMod val="85000"/>
                    <a:lumOff val="15000"/>
                  </a:schemeClr>
                </a:solidFill>
              </a:rPr>
              <a:t>Note: </a:t>
            </a:r>
            <a:r>
              <a:rPr lang="en-US" sz="1800" dirty="0">
                <a:solidFill>
                  <a:schemeClr val="tx1">
                    <a:lumMod val="85000"/>
                    <a:lumOff val="15000"/>
                  </a:schemeClr>
                </a:solidFill>
              </a:rPr>
              <a:t>this allows for the WVID/GPHOA Irrigation Agreement to be terminated, which would result in the Gran Paradiso community having </a:t>
            </a:r>
            <a:r>
              <a:rPr lang="en-US" sz="1800" u="sng" dirty="0">
                <a:solidFill>
                  <a:schemeClr val="tx1">
                    <a:lumMod val="85000"/>
                    <a:lumOff val="15000"/>
                  </a:schemeClr>
                </a:solidFill>
              </a:rPr>
              <a:t>no</a:t>
            </a:r>
            <a:r>
              <a:rPr lang="en-US" sz="1800" dirty="0">
                <a:solidFill>
                  <a:schemeClr val="tx1">
                    <a:lumMod val="85000"/>
                    <a:lumOff val="15000"/>
                  </a:schemeClr>
                </a:solidFill>
              </a:rPr>
              <a:t> access to irrigation water for the lands within the community</a:t>
            </a:r>
          </a:p>
          <a:p>
            <a:pPr lvl="1" algn="just"/>
            <a:r>
              <a:rPr lang="en-US" sz="1800" dirty="0">
                <a:solidFill>
                  <a:schemeClr val="tx1">
                    <a:lumMod val="85000"/>
                    <a:lumOff val="15000"/>
                  </a:schemeClr>
                </a:solidFill>
              </a:rPr>
              <a:t>Rather than terminate the WVID/GPHOA Irrigation Agreement, WVID prefers to simply amend the agreement to update the community’s final AGMOD allocation</a:t>
            </a:r>
          </a:p>
          <a:p>
            <a:pPr lvl="1" algn="just"/>
            <a:r>
              <a:rPr lang="en-US" sz="1800" dirty="0">
                <a:solidFill>
                  <a:schemeClr val="tx1">
                    <a:lumMod val="85000"/>
                    <a:lumOff val="15000"/>
                  </a:schemeClr>
                </a:solidFill>
              </a:rPr>
              <a:t>WVID will soon be in contact with Gran Paradiso legal counsel to coordinate review and execution of the amendment to the WVID/GPHOA Irrigation Agreement to effectuate this change</a:t>
            </a:r>
          </a:p>
          <a:p>
            <a:pPr lvl="1" algn="just"/>
            <a:endParaRPr lang="en-US" sz="1800" dirty="0">
              <a:solidFill>
                <a:schemeClr val="tx1">
                  <a:lumMod val="85000"/>
                  <a:lumOff val="15000"/>
                </a:schemeClr>
              </a:solidFill>
            </a:endParaRPr>
          </a:p>
          <a:p>
            <a:pPr lvl="1" algn="just"/>
            <a:r>
              <a:rPr lang="en-US" sz="1800" i="1" dirty="0">
                <a:solidFill>
                  <a:schemeClr val="tx1">
                    <a:lumMod val="85000"/>
                    <a:lumOff val="15000"/>
                  </a:schemeClr>
                </a:solidFill>
              </a:rPr>
              <a:t>Note: </a:t>
            </a:r>
            <a:r>
              <a:rPr lang="en-US" sz="1800" dirty="0">
                <a:solidFill>
                  <a:schemeClr val="tx1">
                    <a:lumMod val="85000"/>
                    <a:lumOff val="15000"/>
                  </a:schemeClr>
                </a:solidFill>
              </a:rPr>
              <a:t>If no amendment is executed, WVID will soon be forced to terminate the WVID/GPHOA Irrigation Agreement, leaving residents of Gran Paradiso with </a:t>
            </a:r>
            <a:r>
              <a:rPr lang="en-US" sz="1800" u="sng" dirty="0">
                <a:solidFill>
                  <a:schemeClr val="tx1">
                    <a:lumMod val="85000"/>
                    <a:lumOff val="15000"/>
                  </a:schemeClr>
                </a:solidFill>
              </a:rPr>
              <a:t>no</a:t>
            </a:r>
            <a:r>
              <a:rPr lang="en-US" sz="1800" dirty="0">
                <a:solidFill>
                  <a:schemeClr val="tx1">
                    <a:lumMod val="85000"/>
                    <a:lumOff val="15000"/>
                  </a:schemeClr>
                </a:solidFill>
              </a:rPr>
              <a:t> source of irrigation water indefinitely</a:t>
            </a:r>
          </a:p>
        </p:txBody>
      </p:sp>
      <p:sp>
        <p:nvSpPr>
          <p:cNvPr id="5" name="Slide Number Placeholder 4">
            <a:extLst>
              <a:ext uri="{FF2B5EF4-FFF2-40B4-BE49-F238E27FC236}">
                <a16:creationId xmlns:a16="http://schemas.microsoft.com/office/drawing/2014/main" id="{809D652F-CCC0-402C-AEFC-B0EB751AD226}"/>
              </a:ext>
            </a:extLst>
          </p:cNvPr>
          <p:cNvSpPr>
            <a:spLocks noGrp="1"/>
          </p:cNvSpPr>
          <p:nvPr>
            <p:ph type="sldNum" sz="quarter" idx="12"/>
          </p:nvPr>
        </p:nvSpPr>
        <p:spPr/>
        <p:txBody>
          <a:bodyPr/>
          <a:lstStyle/>
          <a:p>
            <a:fld id="{68022D93-CA32-4148-A82E-07FE45D754F1}" type="slidenum">
              <a:rPr lang="en-US" smtClean="0">
                <a:solidFill>
                  <a:schemeClr val="tx1"/>
                </a:solidFill>
              </a:rPr>
              <a:t>27</a:t>
            </a:fld>
            <a:endParaRPr lang="en-US" dirty="0">
              <a:solidFill>
                <a:schemeClr val="tx1"/>
              </a:solidFill>
            </a:endParaRPr>
          </a:p>
        </p:txBody>
      </p:sp>
    </p:spTree>
    <p:extLst>
      <p:ext uri="{BB962C8B-B14F-4D97-AF65-F5344CB8AC3E}">
        <p14:creationId xmlns:p14="http://schemas.microsoft.com/office/powerpoint/2010/main" val="382863016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551C08-D07D-4954-A92C-92E2C0B0BF4B}"/>
              </a:ext>
            </a:extLst>
          </p:cNvPr>
          <p:cNvPicPr>
            <a:picLocks noChangeAspect="1"/>
          </p:cNvPicPr>
          <p:nvPr/>
        </p:nvPicPr>
        <p:blipFill rotWithShape="1">
          <a:blip r:embed="rId3"/>
          <a:srcRect t="2791" r="1" b="17387"/>
          <a:stretch/>
        </p:blipFill>
        <p:spPr>
          <a:xfrm>
            <a:off x="118711" y="375385"/>
            <a:ext cx="11429822" cy="5839148"/>
          </a:xfrm>
          <a:prstGeom prst="rect">
            <a:avLst/>
          </a:prstGeom>
        </p:spPr>
      </p:pic>
      <p:sp>
        <p:nvSpPr>
          <p:cNvPr id="4" name="Slide Number Placeholder 3">
            <a:extLst>
              <a:ext uri="{FF2B5EF4-FFF2-40B4-BE49-F238E27FC236}">
                <a16:creationId xmlns:a16="http://schemas.microsoft.com/office/drawing/2014/main" id="{20421E3F-7C6A-4FC3-B07D-824144E617A1}"/>
              </a:ext>
            </a:extLst>
          </p:cNvPr>
          <p:cNvSpPr>
            <a:spLocks noGrp="1"/>
          </p:cNvSpPr>
          <p:nvPr>
            <p:ph type="sldNum" sz="quarter" idx="12"/>
          </p:nvPr>
        </p:nvSpPr>
        <p:spPr/>
        <p:txBody>
          <a:bodyPr/>
          <a:lstStyle/>
          <a:p>
            <a:fld id="{68022D93-CA32-4148-A82E-07FE45D754F1}" type="slidenum">
              <a:rPr lang="en-US" smtClean="0"/>
              <a:t>28</a:t>
            </a:fld>
            <a:endParaRPr lang="en-US" dirty="0"/>
          </a:p>
        </p:txBody>
      </p:sp>
    </p:spTree>
    <p:extLst>
      <p:ext uri="{BB962C8B-B14F-4D97-AF65-F5344CB8AC3E}">
        <p14:creationId xmlns:p14="http://schemas.microsoft.com/office/powerpoint/2010/main" val="3617594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6540D12-3790-49D4-9C2D-E94ED6928E11}"/>
              </a:ext>
            </a:extLst>
          </p:cNvPr>
          <p:cNvSpPr>
            <a:spLocks noGrp="1"/>
          </p:cNvSpPr>
          <p:nvPr>
            <p:ph type="title"/>
          </p:nvPr>
        </p:nvSpPr>
        <p:spPr>
          <a:xfrm>
            <a:off x="838199" y="1015320"/>
            <a:ext cx="3603169" cy="4827361"/>
          </a:xfrm>
        </p:spPr>
        <p:txBody>
          <a:bodyPr anchor="ctr">
            <a:normAutofit/>
          </a:bodyPr>
          <a:lstStyle/>
          <a:p>
            <a:r>
              <a:rPr lang="en-US" sz="4400" dirty="0">
                <a:solidFill>
                  <a:srgbClr val="F2F2F2"/>
                </a:solidFill>
              </a:rPr>
              <a:t>Right to Utilize the Gran Paradiso Wells</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4451824-56BD-4330-BB14-92832408BEB3}"/>
              </a:ext>
            </a:extLst>
          </p:cNvPr>
          <p:cNvSpPr>
            <a:spLocks noGrp="1"/>
          </p:cNvSpPr>
          <p:nvPr>
            <p:ph idx="1"/>
          </p:nvPr>
        </p:nvSpPr>
        <p:spPr>
          <a:xfrm>
            <a:off x="5279571" y="818147"/>
            <a:ext cx="6309246" cy="5640405"/>
          </a:xfrm>
          <a:noFill/>
        </p:spPr>
        <p:txBody>
          <a:bodyPr anchor="ctr">
            <a:normAutofit lnSpcReduction="10000"/>
          </a:bodyPr>
          <a:lstStyle/>
          <a:p>
            <a:pPr algn="just"/>
            <a:r>
              <a:rPr lang="en-US" sz="2400" dirty="0">
                <a:solidFill>
                  <a:schemeClr val="tx1">
                    <a:lumMod val="85000"/>
                    <a:lumOff val="15000"/>
                  </a:schemeClr>
                </a:solidFill>
              </a:rPr>
              <a:t>There are 6 permitted irrigation wells within the Gran Paradiso boundary, with 2 physically operational</a:t>
            </a:r>
          </a:p>
          <a:p>
            <a:pPr algn="just"/>
            <a:r>
              <a:rPr lang="en-US" sz="2400" dirty="0">
                <a:solidFill>
                  <a:schemeClr val="tx1">
                    <a:lumMod val="85000"/>
                    <a:lumOff val="15000"/>
                  </a:schemeClr>
                </a:solidFill>
              </a:rPr>
              <a:t>The wells can provide water both within and outside of Gran Paradiso, as previously discussed</a:t>
            </a:r>
          </a:p>
          <a:p>
            <a:pPr algn="just"/>
            <a:r>
              <a:rPr lang="en-US" sz="2400" dirty="0">
                <a:solidFill>
                  <a:schemeClr val="tx1">
                    <a:lumMod val="85000"/>
                    <a:lumOff val="15000"/>
                  </a:schemeClr>
                </a:solidFill>
              </a:rPr>
              <a:t>There have been several questions from the GPHOA regarding ownership of the wells</a:t>
            </a:r>
          </a:p>
          <a:p>
            <a:pPr algn="just"/>
            <a:r>
              <a:rPr lang="en-US" sz="2400" dirty="0">
                <a:solidFill>
                  <a:schemeClr val="tx1">
                    <a:lumMod val="85000"/>
                    <a:lumOff val="15000"/>
                  </a:schemeClr>
                </a:solidFill>
              </a:rPr>
              <a:t>Keep in mind that there are two components of ownership:</a:t>
            </a:r>
          </a:p>
          <a:p>
            <a:pPr algn="just"/>
            <a:endParaRPr lang="en-US" sz="2400" dirty="0">
              <a:solidFill>
                <a:schemeClr val="tx1">
                  <a:lumMod val="85000"/>
                  <a:lumOff val="15000"/>
                </a:schemeClr>
              </a:solidFill>
            </a:endParaRPr>
          </a:p>
          <a:p>
            <a:pPr lvl="1" algn="just"/>
            <a:r>
              <a:rPr lang="en-US" dirty="0">
                <a:solidFill>
                  <a:schemeClr val="tx1">
                    <a:lumMod val="85000"/>
                    <a:lumOff val="15000"/>
                  </a:schemeClr>
                </a:solidFill>
              </a:rPr>
              <a:t>1. Real Property</a:t>
            </a:r>
          </a:p>
          <a:p>
            <a:pPr lvl="2" algn="just"/>
            <a:r>
              <a:rPr lang="en-US" sz="2400" dirty="0">
                <a:solidFill>
                  <a:schemeClr val="tx1">
                    <a:lumMod val="85000"/>
                    <a:lumOff val="15000"/>
                  </a:schemeClr>
                </a:solidFill>
              </a:rPr>
              <a:t>i.e. land</a:t>
            </a:r>
          </a:p>
          <a:p>
            <a:pPr lvl="1" algn="just"/>
            <a:r>
              <a:rPr lang="en-US" dirty="0">
                <a:solidFill>
                  <a:schemeClr val="tx1">
                    <a:lumMod val="85000"/>
                    <a:lumOff val="15000"/>
                  </a:schemeClr>
                </a:solidFill>
              </a:rPr>
              <a:t>2. Well improvements and water rights</a:t>
            </a:r>
          </a:p>
          <a:p>
            <a:pPr lvl="2" algn="just"/>
            <a:r>
              <a:rPr lang="en-US" sz="2400" dirty="0">
                <a:solidFill>
                  <a:schemeClr val="tx1">
                    <a:lumMod val="85000"/>
                    <a:lumOff val="15000"/>
                  </a:schemeClr>
                </a:solidFill>
              </a:rPr>
              <a:t>i.e. the right to draw groundwater from the physical improvement- the wells</a:t>
            </a:r>
          </a:p>
        </p:txBody>
      </p:sp>
      <p:sp>
        <p:nvSpPr>
          <p:cNvPr id="5" name="Slide Number Placeholder 4">
            <a:extLst>
              <a:ext uri="{FF2B5EF4-FFF2-40B4-BE49-F238E27FC236}">
                <a16:creationId xmlns:a16="http://schemas.microsoft.com/office/drawing/2014/main" id="{4F9DB204-A5B3-4BA2-A48F-7FC7B7F6DDA9}"/>
              </a:ext>
            </a:extLst>
          </p:cNvPr>
          <p:cNvSpPr>
            <a:spLocks noGrp="1"/>
          </p:cNvSpPr>
          <p:nvPr>
            <p:ph type="sldNum" sz="quarter" idx="12"/>
          </p:nvPr>
        </p:nvSpPr>
        <p:spPr/>
        <p:txBody>
          <a:bodyPr/>
          <a:lstStyle/>
          <a:p>
            <a:fld id="{68022D93-CA32-4148-A82E-07FE45D754F1}" type="slidenum">
              <a:rPr lang="en-US" smtClean="0">
                <a:solidFill>
                  <a:schemeClr val="tx1"/>
                </a:solidFill>
              </a:rPr>
              <a:t>29</a:t>
            </a:fld>
            <a:endParaRPr lang="en-US" dirty="0">
              <a:solidFill>
                <a:schemeClr val="tx1"/>
              </a:solidFill>
            </a:endParaRPr>
          </a:p>
        </p:txBody>
      </p:sp>
    </p:spTree>
    <p:extLst>
      <p:ext uri="{BB962C8B-B14F-4D97-AF65-F5344CB8AC3E}">
        <p14:creationId xmlns:p14="http://schemas.microsoft.com/office/powerpoint/2010/main" val="1873491570"/>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6540D12-3790-49D4-9C2D-E94ED6928E11}"/>
              </a:ext>
            </a:extLst>
          </p:cNvPr>
          <p:cNvSpPr>
            <a:spLocks noGrp="1"/>
          </p:cNvSpPr>
          <p:nvPr>
            <p:ph type="title"/>
          </p:nvPr>
        </p:nvSpPr>
        <p:spPr>
          <a:xfrm>
            <a:off x="838199" y="1015320"/>
            <a:ext cx="3603169" cy="4827361"/>
          </a:xfrm>
        </p:spPr>
        <p:txBody>
          <a:bodyPr anchor="ctr">
            <a:normAutofit/>
          </a:bodyPr>
          <a:lstStyle/>
          <a:p>
            <a:r>
              <a:rPr lang="en-US" sz="4400" dirty="0">
                <a:solidFill>
                  <a:srgbClr val="F2F2F2"/>
                </a:solidFill>
              </a:rPr>
              <a:t>1. Real Property</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4451824-56BD-4330-BB14-92832408BEB3}"/>
              </a:ext>
            </a:extLst>
          </p:cNvPr>
          <p:cNvSpPr>
            <a:spLocks noGrp="1"/>
          </p:cNvSpPr>
          <p:nvPr>
            <p:ph idx="1"/>
          </p:nvPr>
        </p:nvSpPr>
        <p:spPr>
          <a:xfrm>
            <a:off x="5029314" y="1015320"/>
            <a:ext cx="6559503" cy="5279602"/>
          </a:xfrm>
          <a:noFill/>
        </p:spPr>
        <p:txBody>
          <a:bodyPr anchor="ctr">
            <a:normAutofit/>
          </a:bodyPr>
          <a:lstStyle/>
          <a:p>
            <a:pPr algn="just"/>
            <a:r>
              <a:rPr lang="en-US" sz="3200" dirty="0">
                <a:solidFill>
                  <a:schemeClr val="tx1">
                    <a:lumMod val="85000"/>
                    <a:lumOff val="15000"/>
                  </a:schemeClr>
                </a:solidFill>
              </a:rPr>
              <a:t>Conveyed to Lennar in 2013, and then to the GPHOA in 2020</a:t>
            </a:r>
          </a:p>
          <a:p>
            <a:pPr algn="just"/>
            <a:r>
              <a:rPr lang="en-US" sz="3200" dirty="0">
                <a:solidFill>
                  <a:schemeClr val="tx1">
                    <a:lumMod val="85000"/>
                    <a:lumOff val="15000"/>
                  </a:schemeClr>
                </a:solidFill>
              </a:rPr>
              <a:t>Currently owned by the </a:t>
            </a:r>
            <a:r>
              <a:rPr lang="en-US" sz="3200" b="1" dirty="0">
                <a:solidFill>
                  <a:schemeClr val="tx1">
                    <a:lumMod val="85000"/>
                    <a:lumOff val="15000"/>
                  </a:schemeClr>
                </a:solidFill>
              </a:rPr>
              <a:t>GPHOA</a:t>
            </a:r>
          </a:p>
          <a:p>
            <a:pPr algn="just"/>
            <a:r>
              <a:rPr lang="en-US" sz="3200" dirty="0">
                <a:solidFill>
                  <a:schemeClr val="tx1">
                    <a:lumMod val="85000"/>
                    <a:lumOff val="15000"/>
                  </a:schemeClr>
                </a:solidFill>
              </a:rPr>
              <a:t>However, the Master Developer and WVID hold a perpetual easement over the real property upon which the wells are located</a:t>
            </a:r>
          </a:p>
          <a:p>
            <a:pPr lvl="1" algn="just"/>
            <a:r>
              <a:rPr lang="en-US" dirty="0">
                <a:solidFill>
                  <a:schemeClr val="tx1">
                    <a:lumMod val="85000"/>
                    <a:lumOff val="15000"/>
                  </a:schemeClr>
                </a:solidFill>
              </a:rPr>
              <a:t>This easement provides sufficient evidence of “control” for the purposes of WVID and the Master Developer obtaining the WUP</a:t>
            </a:r>
          </a:p>
          <a:p>
            <a:pPr lvl="2" algn="just"/>
            <a:r>
              <a:rPr lang="en-US" sz="1800" dirty="0">
                <a:solidFill>
                  <a:schemeClr val="tx1">
                    <a:lumMod val="85000"/>
                    <a:lumOff val="15000"/>
                  </a:schemeClr>
                </a:solidFill>
              </a:rPr>
              <a:t>i.e. fee simple ownership of the well real property is not required to own the rights to the wells</a:t>
            </a:r>
          </a:p>
          <a:p>
            <a:endParaRPr lang="en-US" sz="1800" dirty="0">
              <a:solidFill>
                <a:schemeClr val="tx1">
                  <a:lumMod val="85000"/>
                  <a:lumOff val="15000"/>
                </a:schemeClr>
              </a:solidFill>
            </a:endParaRPr>
          </a:p>
        </p:txBody>
      </p:sp>
      <p:sp>
        <p:nvSpPr>
          <p:cNvPr id="5" name="Slide Number Placeholder 4">
            <a:extLst>
              <a:ext uri="{FF2B5EF4-FFF2-40B4-BE49-F238E27FC236}">
                <a16:creationId xmlns:a16="http://schemas.microsoft.com/office/drawing/2014/main" id="{6AC5F70E-1F85-4CB2-B53F-CB7204D04E99}"/>
              </a:ext>
            </a:extLst>
          </p:cNvPr>
          <p:cNvSpPr>
            <a:spLocks noGrp="1"/>
          </p:cNvSpPr>
          <p:nvPr>
            <p:ph type="sldNum" sz="quarter" idx="12"/>
          </p:nvPr>
        </p:nvSpPr>
        <p:spPr/>
        <p:txBody>
          <a:bodyPr/>
          <a:lstStyle/>
          <a:p>
            <a:fld id="{68022D93-CA32-4148-A82E-07FE45D754F1}" type="slidenum">
              <a:rPr lang="en-US" smtClean="0">
                <a:solidFill>
                  <a:schemeClr val="tx1"/>
                </a:solidFill>
              </a:rPr>
              <a:t>30</a:t>
            </a:fld>
            <a:endParaRPr lang="en-US" dirty="0">
              <a:solidFill>
                <a:schemeClr val="tx1"/>
              </a:solidFill>
            </a:endParaRPr>
          </a:p>
        </p:txBody>
      </p:sp>
    </p:spTree>
    <p:extLst>
      <p:ext uri="{BB962C8B-B14F-4D97-AF65-F5344CB8AC3E}">
        <p14:creationId xmlns:p14="http://schemas.microsoft.com/office/powerpoint/2010/main" val="1761195177"/>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6540D12-3790-49D4-9C2D-E94ED6928E11}"/>
              </a:ext>
            </a:extLst>
          </p:cNvPr>
          <p:cNvSpPr>
            <a:spLocks noGrp="1"/>
          </p:cNvSpPr>
          <p:nvPr>
            <p:ph type="title"/>
          </p:nvPr>
        </p:nvSpPr>
        <p:spPr>
          <a:xfrm>
            <a:off x="838199" y="1015320"/>
            <a:ext cx="3603169" cy="4827361"/>
          </a:xfrm>
        </p:spPr>
        <p:txBody>
          <a:bodyPr anchor="ctr">
            <a:normAutofit/>
          </a:bodyPr>
          <a:lstStyle/>
          <a:p>
            <a:r>
              <a:rPr lang="en-US" sz="4400" dirty="0">
                <a:solidFill>
                  <a:srgbClr val="F2F2F2"/>
                </a:solidFill>
              </a:rPr>
              <a:t>1. Real Property </a:t>
            </a:r>
            <a:br>
              <a:rPr lang="en-US" sz="4400" dirty="0">
                <a:solidFill>
                  <a:srgbClr val="F2F2F2"/>
                </a:solidFill>
              </a:rPr>
            </a:br>
            <a:r>
              <a:rPr lang="en-US" sz="4400" dirty="0">
                <a:solidFill>
                  <a:srgbClr val="F2F2F2"/>
                </a:solidFill>
              </a:rPr>
              <a:t>(Well Easement)</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4451824-56BD-4330-BB14-92832408BEB3}"/>
              </a:ext>
            </a:extLst>
          </p:cNvPr>
          <p:cNvSpPr>
            <a:spLocks noGrp="1"/>
          </p:cNvSpPr>
          <p:nvPr>
            <p:ph idx="1"/>
          </p:nvPr>
        </p:nvSpPr>
        <p:spPr>
          <a:xfrm>
            <a:off x="4679039" y="358540"/>
            <a:ext cx="7093818" cy="6140918"/>
          </a:xfrm>
          <a:noFill/>
        </p:spPr>
        <p:txBody>
          <a:bodyPr anchor="ctr">
            <a:normAutofit/>
          </a:bodyPr>
          <a:lstStyle/>
          <a:p>
            <a:pPr algn="just"/>
            <a:r>
              <a:rPr lang="en-US" sz="2200" i="1" dirty="0">
                <a:solidFill>
                  <a:schemeClr val="tx1">
                    <a:lumMod val="85000"/>
                    <a:lumOff val="15000"/>
                  </a:schemeClr>
                </a:solidFill>
              </a:rPr>
              <a:t>Easement Agreement (Regarding Wells) </a:t>
            </a:r>
          </a:p>
          <a:p>
            <a:pPr lvl="1" algn="just"/>
            <a:r>
              <a:rPr lang="en-US" sz="1700" dirty="0">
                <a:solidFill>
                  <a:schemeClr val="tx1">
                    <a:lumMod val="85000"/>
                    <a:lumOff val="15000"/>
                  </a:schemeClr>
                </a:solidFill>
              </a:rPr>
              <a:t>Entered into February 2016 by Lennar (as the then-current owner of the real property) and the Master Developer </a:t>
            </a:r>
          </a:p>
          <a:p>
            <a:pPr lvl="1" algn="just"/>
            <a:r>
              <a:rPr lang="en-US" sz="1700" dirty="0">
                <a:solidFill>
                  <a:schemeClr val="tx1">
                    <a:lumMod val="85000"/>
                    <a:lumOff val="15000"/>
                  </a:schemeClr>
                </a:solidFill>
              </a:rPr>
              <a:t>Recorded in the public records and runs with the land</a:t>
            </a:r>
          </a:p>
          <a:p>
            <a:pPr lvl="2" algn="just"/>
            <a:r>
              <a:rPr lang="en-US" sz="1500" dirty="0">
                <a:solidFill>
                  <a:schemeClr val="tx1">
                    <a:lumMod val="85000"/>
                    <a:lumOff val="15000"/>
                  </a:schemeClr>
                </a:solidFill>
              </a:rPr>
              <a:t>i.e. it is binding on successor owners of the real property upon which the wells are located, including the GPHOA</a:t>
            </a:r>
          </a:p>
          <a:p>
            <a:pPr algn="just"/>
            <a:r>
              <a:rPr lang="en-US" sz="2200" dirty="0">
                <a:solidFill>
                  <a:schemeClr val="tx1">
                    <a:lumMod val="85000"/>
                    <a:lumOff val="15000"/>
                  </a:schemeClr>
                </a:solidFill>
              </a:rPr>
              <a:t>Section 2- provides that the GPHOA acknowledges that the Grantee owns the rights to the wells</a:t>
            </a:r>
          </a:p>
          <a:p>
            <a:pPr algn="just"/>
            <a:r>
              <a:rPr lang="en-US" sz="2200" dirty="0">
                <a:solidFill>
                  <a:schemeClr val="tx1">
                    <a:lumMod val="85000"/>
                    <a:lumOff val="15000"/>
                  </a:schemeClr>
                </a:solidFill>
              </a:rPr>
              <a:t>Section 3- provides that the Grantee has the right to access the real property upon which the wells are located for the purposes of “installation, maintenance, repair, and use of the [w]ells…for withdrawals”</a:t>
            </a:r>
          </a:p>
          <a:p>
            <a:pPr algn="just"/>
            <a:r>
              <a:rPr lang="en-US" sz="2200" dirty="0">
                <a:solidFill>
                  <a:schemeClr val="tx1">
                    <a:lumMod val="85000"/>
                    <a:lumOff val="15000"/>
                  </a:schemeClr>
                </a:solidFill>
              </a:rPr>
              <a:t>Section 5- provides that the GPHOA acknowledges that the wells may supply groundwater for the Grantee’s use within WVID, including within Gran Paradiso, and that the Grantee may charge competitive rates for their provision of irrigation water to the GPHOA</a:t>
            </a:r>
          </a:p>
          <a:p>
            <a:pPr marL="0" indent="0">
              <a:buNone/>
            </a:pPr>
            <a:endParaRPr lang="en-US" sz="1800" dirty="0">
              <a:solidFill>
                <a:schemeClr val="tx1">
                  <a:lumMod val="85000"/>
                  <a:lumOff val="15000"/>
                </a:schemeClr>
              </a:solidFill>
            </a:endParaRPr>
          </a:p>
        </p:txBody>
      </p:sp>
      <p:sp>
        <p:nvSpPr>
          <p:cNvPr id="5" name="Slide Number Placeholder 4">
            <a:extLst>
              <a:ext uri="{FF2B5EF4-FFF2-40B4-BE49-F238E27FC236}">
                <a16:creationId xmlns:a16="http://schemas.microsoft.com/office/drawing/2014/main" id="{E1CEBFF4-0E43-49DE-B61E-A14D4B9B91DA}"/>
              </a:ext>
            </a:extLst>
          </p:cNvPr>
          <p:cNvSpPr>
            <a:spLocks noGrp="1"/>
          </p:cNvSpPr>
          <p:nvPr>
            <p:ph type="sldNum" sz="quarter" idx="12"/>
          </p:nvPr>
        </p:nvSpPr>
        <p:spPr/>
        <p:txBody>
          <a:bodyPr/>
          <a:lstStyle/>
          <a:p>
            <a:fld id="{68022D93-CA32-4148-A82E-07FE45D754F1}" type="slidenum">
              <a:rPr lang="en-US" smtClean="0">
                <a:solidFill>
                  <a:schemeClr val="tx1"/>
                </a:solidFill>
              </a:rPr>
              <a:t>31</a:t>
            </a:fld>
            <a:endParaRPr lang="en-US" dirty="0">
              <a:solidFill>
                <a:schemeClr val="tx1"/>
              </a:solidFill>
            </a:endParaRPr>
          </a:p>
        </p:txBody>
      </p:sp>
    </p:spTree>
    <p:extLst>
      <p:ext uri="{BB962C8B-B14F-4D97-AF65-F5344CB8AC3E}">
        <p14:creationId xmlns:p14="http://schemas.microsoft.com/office/powerpoint/2010/main" val="3040793958"/>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F34AF85-72D9-4EB4-B680-F80105DA1C83}"/>
              </a:ext>
            </a:extLst>
          </p:cNvPr>
          <p:cNvSpPr>
            <a:spLocks noGrp="1"/>
          </p:cNvSpPr>
          <p:nvPr>
            <p:ph type="title"/>
          </p:nvPr>
        </p:nvSpPr>
        <p:spPr>
          <a:xfrm>
            <a:off x="838199" y="1015320"/>
            <a:ext cx="3603169" cy="4827361"/>
          </a:xfrm>
        </p:spPr>
        <p:txBody>
          <a:bodyPr anchor="ctr">
            <a:normAutofit/>
          </a:bodyPr>
          <a:lstStyle/>
          <a:p>
            <a:r>
              <a:rPr lang="en-US" sz="4400" dirty="0">
                <a:solidFill>
                  <a:srgbClr val="F2F2F2"/>
                </a:solidFill>
              </a:rPr>
              <a:t>2. Well Improvements &amp; Water Rights</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93452DD-4796-4D25-A7B9-8DE55A6F0103}"/>
              </a:ext>
            </a:extLst>
          </p:cNvPr>
          <p:cNvSpPr>
            <a:spLocks noGrp="1"/>
          </p:cNvSpPr>
          <p:nvPr>
            <p:ph idx="1"/>
          </p:nvPr>
        </p:nvSpPr>
        <p:spPr>
          <a:xfrm>
            <a:off x="5279571" y="457200"/>
            <a:ext cx="6413076" cy="5943600"/>
          </a:xfrm>
          <a:noFill/>
        </p:spPr>
        <p:txBody>
          <a:bodyPr anchor="ctr">
            <a:normAutofit/>
          </a:bodyPr>
          <a:lstStyle/>
          <a:p>
            <a:pPr algn="just"/>
            <a:r>
              <a:rPr lang="en-US" sz="1800" dirty="0">
                <a:solidFill>
                  <a:schemeClr val="tx1">
                    <a:lumMod val="85000"/>
                    <a:lumOff val="15000"/>
                  </a:schemeClr>
                </a:solidFill>
              </a:rPr>
              <a:t>In June 2014, Fourth Quarter conveyed all right, title and interest in the WUP to the Master Developer</a:t>
            </a:r>
          </a:p>
          <a:p>
            <a:pPr lvl="1" algn="just"/>
            <a:r>
              <a:rPr lang="en-US" sz="1800" dirty="0">
                <a:solidFill>
                  <a:schemeClr val="tx1">
                    <a:lumMod val="85000"/>
                    <a:lumOff val="15000"/>
                  </a:schemeClr>
                </a:solidFill>
              </a:rPr>
              <a:t>The named permittees of the WUP = ownership of the rights to the wells</a:t>
            </a:r>
          </a:p>
          <a:p>
            <a:pPr lvl="1" algn="just"/>
            <a:r>
              <a:rPr lang="en-US" sz="1800" dirty="0">
                <a:solidFill>
                  <a:schemeClr val="tx1">
                    <a:lumMod val="85000"/>
                    <a:lumOff val="15000"/>
                  </a:schemeClr>
                </a:solidFill>
              </a:rPr>
              <a:t>Thus, the well improvements and water rights are currently owned by the </a:t>
            </a:r>
            <a:r>
              <a:rPr lang="en-US" sz="1800" b="1" dirty="0">
                <a:solidFill>
                  <a:schemeClr val="tx1">
                    <a:lumMod val="85000"/>
                    <a:lumOff val="15000"/>
                  </a:schemeClr>
                </a:solidFill>
              </a:rPr>
              <a:t>Master Developer </a:t>
            </a:r>
            <a:r>
              <a:rPr lang="en-US" sz="1800" dirty="0">
                <a:solidFill>
                  <a:schemeClr val="tx1">
                    <a:lumMod val="85000"/>
                    <a:lumOff val="15000"/>
                  </a:schemeClr>
                </a:solidFill>
              </a:rPr>
              <a:t>(and now </a:t>
            </a:r>
            <a:r>
              <a:rPr lang="en-US" sz="1800" b="1" dirty="0">
                <a:solidFill>
                  <a:schemeClr val="tx1">
                    <a:lumMod val="85000"/>
                    <a:lumOff val="15000"/>
                  </a:schemeClr>
                </a:solidFill>
              </a:rPr>
              <a:t>WVID</a:t>
            </a:r>
            <a:r>
              <a:rPr lang="en-US" sz="1800" dirty="0">
                <a:solidFill>
                  <a:schemeClr val="tx1">
                    <a:lumMod val="85000"/>
                    <a:lumOff val="15000"/>
                  </a:schemeClr>
                </a:solidFill>
              </a:rPr>
              <a:t> as a co-permittee)</a:t>
            </a:r>
          </a:p>
          <a:p>
            <a:pPr lvl="2" algn="just"/>
            <a:r>
              <a:rPr lang="en-US" sz="1800" dirty="0">
                <a:solidFill>
                  <a:schemeClr val="tx1">
                    <a:lumMod val="85000"/>
                    <a:lumOff val="15000"/>
                  </a:schemeClr>
                </a:solidFill>
              </a:rPr>
              <a:t>Thus, only the Master Developer and WVID can draw water from or otherwise utilize the wells</a:t>
            </a:r>
          </a:p>
          <a:p>
            <a:pPr algn="just"/>
            <a:r>
              <a:rPr lang="en-US" sz="1800" dirty="0">
                <a:solidFill>
                  <a:schemeClr val="tx1">
                    <a:lumMod val="85000"/>
                    <a:lumOff val="15000"/>
                  </a:schemeClr>
                </a:solidFill>
              </a:rPr>
              <a:t>Pursuant to the </a:t>
            </a:r>
            <a:r>
              <a:rPr lang="en-US" sz="1800" i="1" dirty="0">
                <a:solidFill>
                  <a:schemeClr val="tx1">
                    <a:lumMod val="85000"/>
                    <a:lumOff val="15000"/>
                  </a:schemeClr>
                </a:solidFill>
              </a:rPr>
              <a:t>Declaration of Covenants, Restrictions and Easements:</a:t>
            </a:r>
          </a:p>
          <a:p>
            <a:pPr lvl="1" algn="just"/>
            <a:r>
              <a:rPr lang="en-US" sz="1800" dirty="0">
                <a:solidFill>
                  <a:schemeClr val="tx1">
                    <a:lumMod val="85000"/>
                    <a:lumOff val="15000"/>
                  </a:schemeClr>
                </a:solidFill>
              </a:rPr>
              <a:t>1) no future wells can be dug, constructed or tolerated within Gran Paradiso without the Master Developer’s consent</a:t>
            </a:r>
          </a:p>
          <a:p>
            <a:pPr lvl="1" algn="just"/>
            <a:r>
              <a:rPr lang="en-US" sz="1800" dirty="0">
                <a:solidFill>
                  <a:schemeClr val="tx1">
                    <a:lumMod val="85000"/>
                    <a:lumOff val="15000"/>
                  </a:schemeClr>
                </a:solidFill>
              </a:rPr>
              <a:t>2) the conveyance of a lot to a homeowner does not include the right to develop or utilize the ground or surface water resources within such lot</a:t>
            </a:r>
          </a:p>
          <a:p>
            <a:pPr algn="just"/>
            <a:r>
              <a:rPr lang="en-US" sz="1800" dirty="0">
                <a:solidFill>
                  <a:schemeClr val="tx1">
                    <a:lumMod val="85000"/>
                    <a:lumOff val="15000"/>
                  </a:schemeClr>
                </a:solidFill>
              </a:rPr>
              <a:t>Pursuant to the </a:t>
            </a:r>
            <a:r>
              <a:rPr lang="en-US" sz="1800" i="1" dirty="0">
                <a:solidFill>
                  <a:schemeClr val="tx1">
                    <a:lumMod val="85000"/>
                    <a:lumOff val="15000"/>
                  </a:schemeClr>
                </a:solidFill>
              </a:rPr>
              <a:t>Amended and Restated Declaration of Covenants and Restrictions for Gran Paradiso:</a:t>
            </a:r>
          </a:p>
          <a:p>
            <a:pPr lvl="1" algn="just"/>
            <a:r>
              <a:rPr lang="en-US" sz="1800" dirty="0">
                <a:solidFill>
                  <a:schemeClr val="tx1">
                    <a:lumMod val="85000"/>
                    <a:lumOff val="15000"/>
                  </a:schemeClr>
                </a:solidFill>
              </a:rPr>
              <a:t>No property owner may install or operate a private well for any reason</a:t>
            </a:r>
          </a:p>
        </p:txBody>
      </p:sp>
      <p:sp>
        <p:nvSpPr>
          <p:cNvPr id="5" name="Slide Number Placeholder 4">
            <a:extLst>
              <a:ext uri="{FF2B5EF4-FFF2-40B4-BE49-F238E27FC236}">
                <a16:creationId xmlns:a16="http://schemas.microsoft.com/office/drawing/2014/main" id="{031F6017-177B-44ED-9178-200F3A9129F8}"/>
              </a:ext>
            </a:extLst>
          </p:cNvPr>
          <p:cNvSpPr>
            <a:spLocks noGrp="1"/>
          </p:cNvSpPr>
          <p:nvPr>
            <p:ph type="sldNum" sz="quarter" idx="12"/>
          </p:nvPr>
        </p:nvSpPr>
        <p:spPr/>
        <p:txBody>
          <a:bodyPr/>
          <a:lstStyle/>
          <a:p>
            <a:fld id="{68022D93-CA32-4148-A82E-07FE45D754F1}" type="slidenum">
              <a:rPr lang="en-US" smtClean="0">
                <a:solidFill>
                  <a:schemeClr val="tx1"/>
                </a:solidFill>
              </a:rPr>
              <a:t>32</a:t>
            </a:fld>
            <a:endParaRPr lang="en-US" dirty="0">
              <a:solidFill>
                <a:schemeClr val="tx1"/>
              </a:solidFill>
            </a:endParaRPr>
          </a:p>
        </p:txBody>
      </p:sp>
    </p:spTree>
    <p:extLst>
      <p:ext uri="{BB962C8B-B14F-4D97-AF65-F5344CB8AC3E}">
        <p14:creationId xmlns:p14="http://schemas.microsoft.com/office/powerpoint/2010/main" val="4051041170"/>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9259C71-09E6-482E-B453-D6F722E42554}"/>
              </a:ext>
            </a:extLst>
          </p:cNvPr>
          <p:cNvSpPr>
            <a:spLocks noGrp="1"/>
          </p:cNvSpPr>
          <p:nvPr>
            <p:ph type="title"/>
          </p:nvPr>
        </p:nvSpPr>
        <p:spPr>
          <a:xfrm>
            <a:off x="838199" y="1015320"/>
            <a:ext cx="3603169" cy="4827361"/>
          </a:xfrm>
        </p:spPr>
        <p:txBody>
          <a:bodyPr anchor="ctr">
            <a:normAutofit/>
          </a:bodyPr>
          <a:lstStyle/>
          <a:p>
            <a:r>
              <a:rPr lang="en-US" sz="4400" dirty="0">
                <a:solidFill>
                  <a:srgbClr val="F2F2F2"/>
                </a:solidFill>
              </a:rPr>
              <a:t>The Master Developer and District Own the Right to Utilize the Gran Paradiso Wells</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931B06A-3CF6-4BAB-BB3E-3F09811FC708}"/>
              </a:ext>
            </a:extLst>
          </p:cNvPr>
          <p:cNvSpPr>
            <a:spLocks noGrp="1"/>
          </p:cNvSpPr>
          <p:nvPr>
            <p:ph idx="1"/>
          </p:nvPr>
        </p:nvSpPr>
        <p:spPr>
          <a:xfrm>
            <a:off x="5279570" y="1015320"/>
            <a:ext cx="6270745" cy="5173724"/>
          </a:xfrm>
          <a:noFill/>
        </p:spPr>
        <p:txBody>
          <a:bodyPr anchor="ctr">
            <a:normAutofit/>
          </a:bodyPr>
          <a:lstStyle/>
          <a:p>
            <a:pPr algn="just"/>
            <a:r>
              <a:rPr lang="en-US" sz="2400" dirty="0">
                <a:solidFill>
                  <a:schemeClr val="tx1">
                    <a:lumMod val="85000"/>
                    <a:lumOff val="15000"/>
                  </a:schemeClr>
                </a:solidFill>
              </a:rPr>
              <a:t>As a result, while the real property underlying the Gran Paradiso wells is owned by the GPHOA, the Master Developer and/or WVID own the rights to the well improvements and the accompanying water rights</a:t>
            </a:r>
          </a:p>
          <a:p>
            <a:pPr algn="just"/>
            <a:endParaRPr lang="en-US" sz="2400" dirty="0">
              <a:solidFill>
                <a:schemeClr val="tx1">
                  <a:lumMod val="85000"/>
                  <a:lumOff val="15000"/>
                </a:schemeClr>
              </a:solidFill>
            </a:endParaRPr>
          </a:p>
          <a:p>
            <a:pPr algn="just"/>
            <a:r>
              <a:rPr lang="en-US" sz="2400" b="1" dirty="0">
                <a:solidFill>
                  <a:schemeClr val="tx1">
                    <a:lumMod val="85000"/>
                    <a:lumOff val="15000"/>
                  </a:schemeClr>
                </a:solidFill>
              </a:rPr>
              <a:t>Thus, the Master Developer and WVID are the only entities permitted to utilize the Gran Paradiso wells and the irrigation water drawn therefrom</a:t>
            </a:r>
          </a:p>
          <a:p>
            <a:pPr lvl="1" algn="just"/>
            <a:r>
              <a:rPr lang="en-US" dirty="0">
                <a:solidFill>
                  <a:schemeClr val="tx1">
                    <a:lumMod val="85000"/>
                    <a:lumOff val="15000"/>
                  </a:schemeClr>
                </a:solidFill>
              </a:rPr>
              <a:t>Any persons or entities attempting to tamper with or otherwise operate the wells are trespassing and will be prosecuted to the fullest extent of the law.</a:t>
            </a:r>
          </a:p>
        </p:txBody>
      </p:sp>
      <p:sp>
        <p:nvSpPr>
          <p:cNvPr id="5" name="Slide Number Placeholder 4">
            <a:extLst>
              <a:ext uri="{FF2B5EF4-FFF2-40B4-BE49-F238E27FC236}">
                <a16:creationId xmlns:a16="http://schemas.microsoft.com/office/drawing/2014/main" id="{C0031B77-0361-41D3-88A3-3F3859E2FBA5}"/>
              </a:ext>
            </a:extLst>
          </p:cNvPr>
          <p:cNvSpPr>
            <a:spLocks noGrp="1"/>
          </p:cNvSpPr>
          <p:nvPr>
            <p:ph type="sldNum" sz="quarter" idx="12"/>
          </p:nvPr>
        </p:nvSpPr>
        <p:spPr>
          <a:xfrm>
            <a:off x="8610600" y="5996540"/>
            <a:ext cx="2743200" cy="724936"/>
          </a:xfrm>
        </p:spPr>
        <p:txBody>
          <a:bodyPr/>
          <a:lstStyle/>
          <a:p>
            <a:fld id="{68022D93-CA32-4148-A82E-07FE45D754F1}" type="slidenum">
              <a:rPr lang="en-US" smtClean="0">
                <a:solidFill>
                  <a:schemeClr val="tx1"/>
                </a:solidFill>
              </a:rPr>
              <a:t>33</a:t>
            </a:fld>
            <a:endParaRPr lang="en-US" dirty="0">
              <a:solidFill>
                <a:schemeClr val="tx1"/>
              </a:solidFill>
            </a:endParaRPr>
          </a:p>
        </p:txBody>
      </p:sp>
    </p:spTree>
    <p:extLst>
      <p:ext uri="{BB962C8B-B14F-4D97-AF65-F5344CB8AC3E}">
        <p14:creationId xmlns:p14="http://schemas.microsoft.com/office/powerpoint/2010/main" val="2024834085"/>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4962833-2EBB-47A0-9823-D4F8E16EE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4" name="Title 3">
            <a:extLst>
              <a:ext uri="{FF2B5EF4-FFF2-40B4-BE49-F238E27FC236}">
                <a16:creationId xmlns:a16="http://schemas.microsoft.com/office/drawing/2014/main" id="{8FC2FD76-57B7-4D41-93DE-0AA3E2CE1028}"/>
              </a:ext>
            </a:extLst>
          </p:cNvPr>
          <p:cNvSpPr>
            <a:spLocks noGrp="1"/>
          </p:cNvSpPr>
          <p:nvPr>
            <p:ph type="title"/>
          </p:nvPr>
        </p:nvSpPr>
        <p:spPr>
          <a:xfrm>
            <a:off x="4377313" y="687388"/>
            <a:ext cx="6290687" cy="5483225"/>
          </a:xfrm>
          <a:effectLst/>
        </p:spPr>
        <p:txBody>
          <a:bodyPr vert="horz" wrap="square" lIns="91440" tIns="45720" rIns="91440" bIns="45720" rtlCol="0" anchor="ctr">
            <a:normAutofit/>
          </a:bodyPr>
          <a:lstStyle/>
          <a:p>
            <a:r>
              <a:rPr lang="en-US" sz="7200" spc="-300" dirty="0">
                <a:solidFill>
                  <a:schemeClr val="tx1">
                    <a:lumMod val="95000"/>
                  </a:schemeClr>
                </a:solidFill>
                <a:effectLst>
                  <a:outerShdw blurRad="469900" dist="342900" dir="5400000" sy="-20000" rotWithShape="0">
                    <a:prstClr val="black">
                      <a:alpha val="66000"/>
                    </a:prstClr>
                  </a:outerShdw>
                </a:effectLst>
              </a:rPr>
              <a:t>Questions?</a:t>
            </a:r>
          </a:p>
        </p:txBody>
      </p:sp>
      <p:cxnSp>
        <p:nvCxnSpPr>
          <p:cNvPr id="11" name="Straight Connector 10">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580" y="2032907"/>
            <a:ext cx="0" cy="2792186"/>
          </a:xfrm>
          <a:prstGeom prst="line">
            <a:avLst/>
          </a:prstGeom>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D1C47453-8E29-4FBE-8CE4-FA0D1B1508E8}"/>
              </a:ext>
            </a:extLst>
          </p:cNvPr>
          <p:cNvSpPr>
            <a:spLocks noGrp="1"/>
          </p:cNvSpPr>
          <p:nvPr>
            <p:ph type="sldNum" sz="quarter" idx="12"/>
          </p:nvPr>
        </p:nvSpPr>
        <p:spPr/>
        <p:txBody>
          <a:bodyPr/>
          <a:lstStyle/>
          <a:p>
            <a:fld id="{68022D93-CA32-4148-A82E-07FE45D754F1}" type="slidenum">
              <a:rPr lang="en-US" smtClean="0"/>
              <a:t>34</a:t>
            </a:fld>
            <a:endParaRPr lang="en-US" dirty="0"/>
          </a:p>
        </p:txBody>
      </p:sp>
    </p:spTree>
    <p:extLst>
      <p:ext uri="{BB962C8B-B14F-4D97-AF65-F5344CB8AC3E}">
        <p14:creationId xmlns:p14="http://schemas.microsoft.com/office/powerpoint/2010/main" val="1927190641"/>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394</TotalTime>
  <Words>3058</Words>
  <Application>Microsoft Office PowerPoint</Application>
  <PresentationFormat>Widescreen</PresentationFormat>
  <Paragraphs>244</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Corbel</vt:lpstr>
      <vt:lpstr>Depth</vt:lpstr>
      <vt:lpstr>West Villages Improvement District  Presentation on Irrigation Program to  Gran Paradiso HOA</vt:lpstr>
      <vt:lpstr>PowerPoint Presentation</vt:lpstr>
      <vt:lpstr>Who Owns the Water in Florida?</vt:lpstr>
      <vt:lpstr>The Florida Department of Environmental Protection (“DEP”)</vt:lpstr>
      <vt:lpstr>Water Management Districts</vt:lpstr>
      <vt:lpstr>Consumptive Use of Water</vt:lpstr>
      <vt:lpstr>Factors Considered in Water Use Permit Issuance</vt:lpstr>
      <vt:lpstr>Ownership/Control of the Lands Subject to the Water Use Permit</vt:lpstr>
      <vt:lpstr>History of the Wellen Park Water Use Permit</vt:lpstr>
      <vt:lpstr>Basics of  WUP 20-00387.020</vt:lpstr>
      <vt:lpstr>WUP 20-00387.020 Wellen Park Irrigation Allocations</vt:lpstr>
      <vt:lpstr>WUP 20-00387.020 - Conservation Conditions</vt:lpstr>
      <vt:lpstr>WUP  20-00387.020 Conservation Conditions </vt:lpstr>
      <vt:lpstr>WUP  20-00387.020 Conservation Conditions </vt:lpstr>
      <vt:lpstr>WVID Unit of Development No. 6</vt:lpstr>
      <vt:lpstr>Map of WVID Unit of Development No. 6</vt:lpstr>
      <vt:lpstr>A Systems Approach to Irrigation</vt:lpstr>
      <vt:lpstr>Gran Paradiso</vt:lpstr>
      <vt:lpstr>Obligation for Gran Paradiso to Utilize the WVID Irrigation Program</vt:lpstr>
      <vt:lpstr>1. Gran Paradiso Restrictive Covenants</vt:lpstr>
      <vt:lpstr>2.WVID/ Master Developer Water Supply Agreement</vt:lpstr>
      <vt:lpstr>3. WVID Enabling Legislation</vt:lpstr>
      <vt:lpstr>Current WVID Irrigation Water Rates</vt:lpstr>
      <vt:lpstr>4. WVID/ GPHOA Irrigation Agreement</vt:lpstr>
      <vt:lpstr>Gran Paradiso AGMOD Irrigation Allocations</vt:lpstr>
      <vt:lpstr>Gran Paradiso AGMOD Irrigation Allocations (2)</vt:lpstr>
      <vt:lpstr>Gran Paradiso AGMOD Irrigation Allocations (3)</vt:lpstr>
      <vt:lpstr>PowerPoint Presentation</vt:lpstr>
      <vt:lpstr>Right to Utilize the Gran Paradiso Wells</vt:lpstr>
      <vt:lpstr>1. Real Property</vt:lpstr>
      <vt:lpstr>1. Real Property  (Well Easement)</vt:lpstr>
      <vt:lpstr>2. Well Improvements &amp; Water Rights</vt:lpstr>
      <vt:lpstr>The Master Developer and District Own the Right to Utilize the Gran Paradiso Wells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 Villages Improvement District  Presentation on Gran Paradiso Irrigation Program</dc:title>
  <dc:creator>Whelan, Lindsay C.</dc:creator>
  <cp:lastModifiedBy>Whelan, Lindsay C.</cp:lastModifiedBy>
  <cp:revision>99</cp:revision>
  <cp:lastPrinted>2022-07-12T15:27:17Z</cp:lastPrinted>
  <dcterms:created xsi:type="dcterms:W3CDTF">2022-07-11T18:29:36Z</dcterms:created>
  <dcterms:modified xsi:type="dcterms:W3CDTF">2022-07-14T15:24:28Z</dcterms:modified>
</cp:coreProperties>
</file>