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docProps/core.xml" Id="rId3" /><Relationship Type="http://schemas.openxmlformats.org/package/2006/relationships/metadata/thumbnail" Target="docProps/thumbnail.jpeg" Id="rId2" /><Relationship Type="http://schemas.openxmlformats.org/officeDocument/2006/relationships/officeDocument" Target="ppt/presentation.xml" Id="rId1" /><Relationship Type="http://schemas.openxmlformats.org/officeDocument/2006/relationships/extended-properties" Target="docProps/app.xml" Id="rId4" /><Relationship Type="http://schemas.openxmlformats.org/officeDocument/2006/relationships/custom-properties" Target="/docProps/custom.xml" Id="Rc5c7a3afdef94db4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91" r:id="rId2"/>
    <p:sldId id="329" r:id="rId3"/>
    <p:sldId id="331" r:id="rId4"/>
    <p:sldId id="336" r:id="rId5"/>
    <p:sldId id="283" r:id="rId6"/>
    <p:sldId id="333" r:id="rId7"/>
    <p:sldId id="334" r:id="rId8"/>
    <p:sldId id="335" r:id="rId9"/>
    <p:sldId id="330" r:id="rId10"/>
    <p:sldId id="337" r:id="rId11"/>
    <p:sldId id="338" r:id="rId12"/>
    <p:sldId id="332" r:id="rId13"/>
    <p:sldId id="286" r:id="rId14"/>
    <p:sldId id="302" r:id="rId15"/>
    <p:sldId id="29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urnham, Andrew" initials="BA" lastIdx="7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000"/>
    <a:srgbClr val="221F20"/>
    <a:srgbClr val="222222"/>
    <a:srgbClr val="413E3D"/>
    <a:srgbClr val="65605F"/>
    <a:srgbClr val="D8D6D6"/>
    <a:srgbClr val="A4A0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05" autoAdjust="0"/>
    <p:restoredTop sz="94660"/>
  </p:normalViewPr>
  <p:slideViewPr>
    <p:cSldViewPr>
      <p:cViewPr>
        <p:scale>
          <a:sx n="96" d="100"/>
          <a:sy n="96" d="100"/>
        </p:scale>
        <p:origin x="-1166" y="-2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89" d="100"/>
          <a:sy n="89" d="100"/>
        </p:scale>
        <p:origin x="2592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51621-690C-4A3F-89DF-A63F9F011564}" type="datetimeFigureOut">
              <a:rPr lang="en-US" smtClean="0"/>
              <a:t>9/11/2018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7FFA5A-5B3A-4636-8971-523440418C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4362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47A200-BCBE-4E38-8F30-4AEB6F9D0565}" type="datetimeFigureOut">
              <a:rPr lang="en-US" smtClean="0"/>
              <a:t>9/11/2018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75C21F-68E8-4A22-BBF5-9CD63F183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838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tart_with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4042736" cy="6858000"/>
          </a:xfrm>
        </p:spPr>
        <p:txBody>
          <a:bodyPr>
            <a:normAutofit/>
          </a:bodyPr>
          <a:lstStyle>
            <a:lvl1pPr marL="0" indent="0">
              <a:buNone/>
              <a:defRPr sz="1125"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989242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fety Mo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914400"/>
            <a:ext cx="3200400" cy="3200400"/>
          </a:xfrm>
          <a:prstGeom prst="rect">
            <a:avLst/>
          </a:prstGeom>
          <a:solidFill>
            <a:srgbClr val="221F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Title 1">
            <a:extLst/>
          </p:cNvPr>
          <p:cNvSpPr txBox="1">
            <a:spLocks/>
          </p:cNvSpPr>
          <p:nvPr userDrawn="1"/>
        </p:nvSpPr>
        <p:spPr>
          <a:xfrm>
            <a:off x="341756" y="2362200"/>
            <a:ext cx="2099913" cy="1426150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sz="3375" dirty="0">
                <a:solidFill>
                  <a:srgbClr val="ED7000"/>
                </a:solidFill>
              </a:rPr>
              <a:t>Safety</a:t>
            </a:r>
            <a:r>
              <a:rPr lang="en-US" sz="3375" dirty="0">
                <a:solidFill>
                  <a:schemeClr val="bg1"/>
                </a:solidFill>
              </a:rPr>
              <a:t> </a:t>
            </a:r>
            <a:br>
              <a:rPr lang="en-US" sz="3375" dirty="0">
                <a:solidFill>
                  <a:schemeClr val="bg1"/>
                </a:solidFill>
              </a:rPr>
            </a:br>
            <a:r>
              <a:rPr lang="en-US" sz="3375" dirty="0">
                <a:solidFill>
                  <a:schemeClr val="bg1"/>
                </a:solidFill>
              </a:rPr>
              <a:t>Moment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3200400" y="914400"/>
            <a:ext cx="5943600" cy="5943600"/>
          </a:xfrm>
        </p:spPr>
        <p:txBody>
          <a:bodyPr>
            <a:normAutofit/>
          </a:bodyPr>
          <a:lstStyle>
            <a:lvl1pPr marL="0" indent="0">
              <a:buNone/>
              <a:defRPr sz="1125"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648758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5886450" y="1524000"/>
            <a:ext cx="2428875" cy="800100"/>
          </a:xfrm>
        </p:spPr>
        <p:txBody>
          <a:bodyPr lIns="0" tIns="0" rIns="0" bIns="0" anchor="b">
            <a:noAutofit/>
          </a:bodyPr>
          <a:lstStyle>
            <a:lvl1pPr marL="0" indent="0">
              <a:buNone/>
              <a:defRPr sz="3000">
                <a:solidFill>
                  <a:srgbClr val="ED7000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Agenda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5886450" y="2590800"/>
            <a:ext cx="2428875" cy="2819400"/>
          </a:xfrm>
        </p:spPr>
        <p:txBody>
          <a:bodyPr>
            <a:noAutofit/>
          </a:bodyPr>
          <a:lstStyle>
            <a:lvl1pPr marL="300038" indent="-300038">
              <a:buFont typeface="+mj-lt"/>
              <a:buAutoNum type="arabicPeriod"/>
              <a:defRPr sz="1500"/>
            </a:lvl1pPr>
          </a:lstStyle>
          <a:p>
            <a:pPr lvl="0"/>
            <a:r>
              <a:rPr lang="en-US" dirty="0"/>
              <a:t>Section title one basic charts and graphs</a:t>
            </a:r>
          </a:p>
          <a:p>
            <a:pPr lvl="0"/>
            <a:r>
              <a:rPr lang="en-US" dirty="0"/>
              <a:t>Section title two bullet points and images</a:t>
            </a:r>
          </a:p>
          <a:p>
            <a:pPr lvl="0"/>
            <a:r>
              <a:rPr lang="en-US" dirty="0"/>
              <a:t>Section title three</a:t>
            </a:r>
          </a:p>
          <a:p>
            <a:pPr lvl="0"/>
            <a:r>
              <a:rPr lang="en-US" dirty="0"/>
              <a:t>Section title four</a:t>
            </a:r>
          </a:p>
          <a:p>
            <a:pPr lvl="0"/>
            <a:r>
              <a:rPr lang="en-US" dirty="0"/>
              <a:t>Section title five</a:t>
            </a:r>
          </a:p>
        </p:txBody>
      </p:sp>
    </p:spTree>
    <p:extLst>
      <p:ext uri="{BB962C8B-B14F-4D97-AF65-F5344CB8AC3E}">
        <p14:creationId xmlns:p14="http://schemas.microsoft.com/office/powerpoint/2010/main" val="1910297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Start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562600"/>
            <a:ext cx="7772400" cy="546212"/>
          </a:xfrm>
        </p:spPr>
        <p:txBody>
          <a:bodyPr anchor="b"/>
          <a:lstStyle>
            <a:lvl1pPr algn="l">
              <a:defRPr sz="3000" b="0" cap="non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Topic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8200" y="5029200"/>
            <a:ext cx="7772400" cy="444500"/>
          </a:xfrm>
        </p:spPr>
        <p:txBody>
          <a:bodyPr lIns="0" tIns="0" rIns="0" bIns="0" anchor="b"/>
          <a:lstStyle>
            <a:lvl1pPr marL="0" indent="0">
              <a:buNone/>
              <a:defRPr sz="1500" baseline="0">
                <a:solidFill>
                  <a:srgbClr val="ED7000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Title (optional)</a:t>
            </a:r>
          </a:p>
        </p:txBody>
      </p:sp>
    </p:spTree>
    <p:extLst>
      <p:ext uri="{BB962C8B-B14F-4D97-AF65-F5344CB8AC3E}">
        <p14:creationId xmlns:p14="http://schemas.microsoft.com/office/powerpoint/2010/main" val="2370451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800" y="832104"/>
            <a:ext cx="6781800" cy="563562"/>
          </a:xfrm>
        </p:spPr>
        <p:txBody>
          <a:bodyPr lIns="0" tIns="0" rIns="0" bIns="0">
            <a:normAutofit/>
          </a:bodyPr>
          <a:lstStyle>
            <a:lvl1pPr>
              <a:defRPr sz="3000">
                <a:solidFill>
                  <a:srgbClr val="ED7000"/>
                </a:solidFill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828800" y="1640188"/>
            <a:ext cx="6781800" cy="4525963"/>
          </a:xfrm>
        </p:spPr>
        <p:txBody>
          <a:bodyPr lIns="0" tIns="0" rIns="0" bIns="0">
            <a:normAutofit/>
          </a:bodyPr>
          <a:lstStyle>
            <a:lvl1pPr>
              <a:defRPr sz="2000">
                <a:solidFill>
                  <a:srgbClr val="222222"/>
                </a:solidFill>
              </a:defRPr>
            </a:lvl1pPr>
            <a:lvl2pPr marL="480060" indent="-214313">
              <a:buFont typeface="Arial" panose="020B0604020202020204" pitchFamily="34" charset="0"/>
              <a:buChar char="•"/>
              <a:defRPr sz="1500" baseline="0"/>
            </a:lvl2pPr>
            <a:lvl3pPr marL="688181" indent="-214313">
              <a:buSzPct val="100000"/>
              <a:buFont typeface="Century Gothic" panose="020B0502020202020204" pitchFamily="34" charset="0"/>
              <a:buChar char="◦"/>
              <a:defRPr sz="1350"/>
            </a:lvl3pPr>
          </a:lstStyle>
          <a:p>
            <a:pPr lvl="0"/>
            <a:r>
              <a:rPr lang="en-US" dirty="0"/>
              <a:t>We can’t completely avoid bullet points</a:t>
            </a:r>
          </a:p>
          <a:p>
            <a:pPr lvl="0"/>
            <a:r>
              <a:rPr lang="en-US" dirty="0"/>
              <a:t>So if we must use them, this is the layout to use</a:t>
            </a:r>
          </a:p>
          <a:p>
            <a:pPr lvl="0"/>
            <a:r>
              <a:rPr lang="en-US" dirty="0"/>
              <a:t>Keep them brief and supportive of what you’re saying</a:t>
            </a:r>
          </a:p>
          <a:p>
            <a:pPr lvl="0"/>
            <a:r>
              <a:rPr lang="en-US" dirty="0"/>
              <a:t>We want the audience to watch/listen to you, </a:t>
            </a:r>
            <a:br>
              <a:rPr lang="en-US" dirty="0"/>
            </a:br>
            <a:r>
              <a:rPr lang="en-US" dirty="0"/>
              <a:t>not read the screen</a:t>
            </a:r>
          </a:p>
          <a:p>
            <a:pPr lvl="0"/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1371600" cy="1371600"/>
          </a:xfrm>
          <a:prstGeom prst="rect">
            <a:avLst/>
          </a:prstGeom>
          <a:solidFill>
            <a:srgbClr val="222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42874" y="95250"/>
            <a:ext cx="1109455" cy="1181100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3174510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1371600" cy="1371600"/>
          </a:xfrm>
          <a:prstGeom prst="rect">
            <a:avLst/>
          </a:prstGeom>
          <a:solidFill>
            <a:srgbClr val="222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828799" y="1636776"/>
            <a:ext cx="3273552" cy="4525963"/>
          </a:xfrm>
        </p:spPr>
        <p:txBody>
          <a:bodyPr lIns="0" tIns="0" rIns="0" bIns="0">
            <a:normAutofit/>
          </a:bodyPr>
          <a:lstStyle>
            <a:lvl1pPr marL="257175" indent="-257175">
              <a:buFont typeface="Arial" panose="020B0604020202020204" pitchFamily="34" charset="0"/>
              <a:buChar char="•"/>
              <a:defRPr sz="2000">
                <a:solidFill>
                  <a:srgbClr val="222222"/>
                </a:solidFill>
              </a:defRPr>
            </a:lvl1pPr>
            <a:lvl2pPr marL="480060" indent="-214313">
              <a:buFont typeface="Arial" panose="020B0604020202020204" pitchFamily="34" charset="0"/>
              <a:buChar char="•"/>
              <a:defRPr sz="1800" baseline="0">
                <a:solidFill>
                  <a:srgbClr val="222222"/>
                </a:solidFill>
              </a:defRPr>
            </a:lvl2pPr>
            <a:lvl3pPr marL="688181" indent="-214313">
              <a:buSzPct val="100000"/>
              <a:buFont typeface="Century Gothic" panose="020B0502020202020204" pitchFamily="34" charset="0"/>
              <a:buChar char="◦"/>
              <a:defRPr sz="1350"/>
            </a:lvl3pPr>
          </a:lstStyle>
          <a:p>
            <a:pPr lvl="0"/>
            <a:r>
              <a:rPr lang="en-US" dirty="0"/>
              <a:t>We can’t completely avoid bullet points</a:t>
            </a:r>
          </a:p>
          <a:p>
            <a:pPr lvl="0"/>
            <a:r>
              <a:rPr lang="en-US" dirty="0"/>
              <a:t>So if we must use them, this is the layout to use</a:t>
            </a:r>
          </a:p>
          <a:p>
            <a:pPr lvl="1"/>
            <a:r>
              <a:rPr lang="en-US" dirty="0"/>
              <a:t>Secondary bullet</a:t>
            </a:r>
          </a:p>
          <a:p>
            <a:pPr lvl="1"/>
            <a:r>
              <a:rPr lang="en-US" dirty="0"/>
              <a:t>Secondary bullet</a:t>
            </a:r>
          </a:p>
          <a:p>
            <a:pPr lvl="0"/>
            <a:r>
              <a:rPr lang="en-US" dirty="0"/>
              <a:t>Notice that there is no more than 5 bullet points on the slide.</a:t>
            </a:r>
          </a:p>
          <a:p>
            <a:pPr lvl="0"/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42874" y="95250"/>
            <a:ext cx="1109455" cy="1181100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0" y="1636776"/>
            <a:ext cx="3276600" cy="4525963"/>
          </a:xfrm>
        </p:spPr>
        <p:txBody>
          <a:bodyPr lIns="0" tIns="0" rIns="0" bIns="0">
            <a:normAutofit/>
          </a:bodyPr>
          <a:lstStyle>
            <a:lvl1pPr>
              <a:defRPr sz="2000">
                <a:solidFill>
                  <a:srgbClr val="222222"/>
                </a:solidFill>
              </a:defRPr>
            </a:lvl1pPr>
            <a:lvl2pPr>
              <a:defRPr sz="1600">
                <a:solidFill>
                  <a:srgbClr val="222222"/>
                </a:solidFill>
              </a:defRPr>
            </a:lvl2pPr>
          </a:lstStyle>
          <a:p>
            <a:pPr lvl="0"/>
            <a:r>
              <a:rPr lang="en-US" dirty="0"/>
              <a:t>Keep them brief and supportive of what you’re saying</a:t>
            </a:r>
          </a:p>
          <a:p>
            <a:pPr lvl="1"/>
            <a:r>
              <a:rPr lang="en-US" dirty="0"/>
              <a:t>Secondary bullet</a:t>
            </a:r>
          </a:p>
          <a:p>
            <a:pPr lvl="1"/>
            <a:r>
              <a:rPr lang="en-US" dirty="0"/>
              <a:t>Secondary bullet</a:t>
            </a:r>
          </a:p>
          <a:p>
            <a:pPr lvl="0"/>
            <a:r>
              <a:rPr lang="en-US" dirty="0"/>
              <a:t>We want the audience to watch/listen to you, </a:t>
            </a:r>
            <a:br>
              <a:rPr lang="en-US" dirty="0"/>
            </a:br>
            <a:r>
              <a:rPr lang="en-US" dirty="0"/>
              <a:t>not read the screen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828800" y="830757"/>
            <a:ext cx="6781800" cy="563562"/>
          </a:xfrm>
        </p:spPr>
        <p:txBody>
          <a:bodyPr lIns="0" tIns="0" rIns="0" bIns="0">
            <a:normAutofit/>
          </a:bodyPr>
          <a:lstStyle>
            <a:lvl1pPr>
              <a:defRPr sz="3000">
                <a:solidFill>
                  <a:srgbClr val="ED7000"/>
                </a:solidFill>
              </a:defRPr>
            </a:lvl1pPr>
          </a:lstStyle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341111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832104"/>
            <a:ext cx="7658100" cy="6096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85800" y="1636776"/>
            <a:ext cx="7658100" cy="4742506"/>
          </a:xfrm>
        </p:spPr>
        <p:txBody>
          <a:bodyPr wrap="square" lIns="0" tIns="0" rIns="0" bIns="0">
            <a:normAutofit/>
          </a:bodyPr>
          <a:lstStyle>
            <a:lvl1pPr marL="257175" indent="-257175">
              <a:buFont typeface="Arial" panose="020B0604020202020204" pitchFamily="34" charset="0"/>
              <a:buChar char="•"/>
              <a:defRPr sz="2000" baseline="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We can’t completely avoid bullet points</a:t>
            </a:r>
          </a:p>
          <a:p>
            <a:pPr lvl="0"/>
            <a:r>
              <a:rPr lang="en-US" dirty="0"/>
              <a:t>So if we must use them, this is the layout to use</a:t>
            </a:r>
          </a:p>
          <a:p>
            <a:pPr lvl="0"/>
            <a:r>
              <a:rPr lang="en-US" dirty="0"/>
              <a:t>Keep them brief </a:t>
            </a:r>
          </a:p>
          <a:p>
            <a:pPr lvl="0"/>
            <a:r>
              <a:rPr lang="en-US" dirty="0"/>
              <a:t>We want the audience to watch/listen to you, </a:t>
            </a:r>
            <a:br>
              <a:rPr lang="en-US" dirty="0"/>
            </a:br>
            <a:r>
              <a:rPr lang="en-US" dirty="0"/>
              <a:t>not read the screen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57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1828800" y="832104"/>
            <a:ext cx="6781800" cy="563562"/>
          </a:xfrm>
        </p:spPr>
        <p:txBody>
          <a:bodyPr lIns="0" tIns="0" rIns="0" bIns="0">
            <a:normAutofit/>
          </a:bodyPr>
          <a:lstStyle>
            <a:lvl1pPr>
              <a:defRPr sz="3000">
                <a:solidFill>
                  <a:srgbClr val="ED7000"/>
                </a:solidFill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371600" cy="1371600"/>
          </a:xfrm>
          <a:prstGeom prst="rect">
            <a:avLst/>
          </a:prstGeom>
          <a:solidFill>
            <a:srgbClr val="222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42874" y="95250"/>
            <a:ext cx="1109455" cy="1181100"/>
          </a:xfrm>
        </p:spPr>
        <p:txBody>
          <a:bodyPr lIns="0" tIns="0" rIns="0" bIns="0" anchor="b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733362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ct_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62400" y="832104"/>
            <a:ext cx="4895850" cy="6096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962400" y="1636412"/>
            <a:ext cx="4895850" cy="4742506"/>
          </a:xfrm>
        </p:spPr>
        <p:txBody>
          <a:bodyPr wrap="square" lIns="0" tIns="0" rIns="0" bIns="0">
            <a:normAutofit/>
          </a:bodyPr>
          <a:lstStyle>
            <a:lvl1pPr marL="0" indent="0">
              <a:buNone/>
              <a:defRPr sz="2000" baseline="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Short description. We want the audience to watch/listen to you, not read the screen.</a:t>
            </a:r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0" y="1699783"/>
            <a:ext cx="3474720" cy="3474720"/>
          </a:xfrm>
        </p:spPr>
        <p:txBody>
          <a:bodyPr>
            <a:normAutofit/>
          </a:bodyPr>
          <a:lstStyle>
            <a:lvl1pPr marL="0" indent="0">
              <a:buNone/>
              <a:defRPr sz="1125"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29879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832104"/>
            <a:ext cx="8229600" cy="6096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1636412"/>
            <a:ext cx="4800600" cy="4742506"/>
          </a:xfrm>
        </p:spPr>
        <p:txBody>
          <a:bodyPr wrap="square" lIns="0" tIns="0" rIns="0" bIns="0">
            <a:normAutofit/>
          </a:bodyPr>
          <a:lstStyle>
            <a:lvl1pPr marL="0" indent="0">
              <a:buNone/>
              <a:defRPr sz="2000" baseline="0"/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marL="0" indent="0">
              <a:buNone/>
            </a:pPr>
            <a:r>
              <a:rPr lang="en-US" sz="2000" dirty="0"/>
              <a:t>Short description or sentence can go here.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ED7000"/>
                </a:solidFill>
              </a:rPr>
              <a:t>Subtitle</a:t>
            </a:r>
          </a:p>
          <a:p>
            <a:r>
              <a:rPr lang="en-US" sz="2000" dirty="0">
                <a:solidFill>
                  <a:srgbClr val="413E3D"/>
                </a:solidFill>
              </a:rPr>
              <a:t>We can’t completely avoid bullet points</a:t>
            </a:r>
          </a:p>
          <a:p>
            <a:r>
              <a:rPr lang="en-US" sz="2000" dirty="0">
                <a:solidFill>
                  <a:srgbClr val="413E3D"/>
                </a:solidFill>
              </a:rPr>
              <a:t>So if we must </a:t>
            </a:r>
            <a:r>
              <a:rPr lang="en-US" sz="2000" dirty="0"/>
              <a:t>use them, this is the layout </a:t>
            </a:r>
            <a:br>
              <a:rPr lang="en-US" sz="2000" dirty="0"/>
            </a:br>
            <a:r>
              <a:rPr lang="en-US" sz="2000" dirty="0"/>
              <a:t>to use</a:t>
            </a:r>
          </a:p>
          <a:p>
            <a:r>
              <a:rPr lang="en-US" sz="2000" dirty="0"/>
              <a:t>Notice that there is no more than 5 bullet points on the slide.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ED7000"/>
                </a:solidFill>
              </a:rPr>
              <a:t>More Tips</a:t>
            </a:r>
          </a:p>
          <a:p>
            <a:r>
              <a:rPr lang="en-US" sz="2000" dirty="0"/>
              <a:t>Keep them brief and supportive of what you’re saying</a:t>
            </a:r>
          </a:p>
          <a:p>
            <a:r>
              <a:rPr lang="en-US" sz="2000" dirty="0"/>
              <a:t>We want the audience to watch/listen to you, not read the screen</a:t>
            </a:r>
          </a:p>
        </p:txBody>
      </p:sp>
      <p:sp>
        <p:nvSpPr>
          <p:cNvPr id="5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5671831" y="1699783"/>
            <a:ext cx="3474720" cy="3474720"/>
          </a:xfrm>
        </p:spPr>
        <p:txBody>
          <a:bodyPr>
            <a:normAutofit/>
          </a:bodyPr>
          <a:lstStyle>
            <a:lvl1pPr marL="0" indent="0">
              <a:buNone/>
              <a:defRPr sz="1125"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99127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>
            <a:lvl1pPr marL="0" indent="0">
              <a:buNone/>
              <a:defRPr sz="1125"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176771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096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42703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598999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9" r:id="rId2"/>
    <p:sldLayoutId id="2147483662" r:id="rId3"/>
    <p:sldLayoutId id="2147483651" r:id="rId4"/>
    <p:sldLayoutId id="2147483650" r:id="rId5"/>
    <p:sldLayoutId id="2147483663" r:id="rId6"/>
    <p:sldLayoutId id="2147483665" r:id="rId7"/>
    <p:sldLayoutId id="2147483654" r:id="rId8"/>
    <p:sldLayoutId id="2147483664" r:id="rId9"/>
    <p:sldLayoutId id="2147483666" r:id="rId10"/>
    <p:sldLayoutId id="2147483661" r:id="rId11"/>
    <p:sldLayoutId id="2147483655" r:id="rId12"/>
  </p:sldLayoutIdLst>
  <p:txStyles>
    <p:titleStyle>
      <a:lvl1pPr algn="l" defTabSz="685800" rtl="0" eaLnBrk="1" latinLnBrk="0" hangingPunct="1">
        <a:spcBef>
          <a:spcPct val="0"/>
        </a:spcBef>
        <a:buNone/>
        <a:defRPr sz="3000" kern="1200">
          <a:solidFill>
            <a:srgbClr val="ED7000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spcBef>
          <a:spcPct val="20000"/>
        </a:spcBef>
        <a:buFontTx/>
        <a:buNone/>
        <a:defRPr sz="2000" kern="1200">
          <a:solidFill>
            <a:srgbClr val="222222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rgbClr val="222222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rgbClr val="222222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E3AEE5D-F094-4631-97DC-5D187E5C4D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212840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0" y="3429000"/>
            <a:ext cx="3429000" cy="3429000"/>
          </a:xfrm>
          <a:prstGeom prst="rect">
            <a:avLst/>
          </a:prstGeom>
          <a:solidFill>
            <a:srgbClr val="222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31" name="Picture 30">
            <a:extLst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" y="4267200"/>
            <a:ext cx="1145286" cy="304331"/>
          </a:xfrm>
          <a:prstGeom prst="rect">
            <a:avLst/>
          </a:prstGeom>
        </p:spPr>
      </p:pic>
      <p:sp>
        <p:nvSpPr>
          <p:cNvPr id="32" name="Title 1"/>
          <p:cNvSpPr txBox="1">
            <a:spLocks/>
          </p:cNvSpPr>
          <p:nvPr/>
        </p:nvSpPr>
        <p:spPr>
          <a:xfrm>
            <a:off x="495300" y="4597348"/>
            <a:ext cx="2343150" cy="546152"/>
          </a:xfrm>
          <a:prstGeom prst="rect">
            <a:avLst/>
          </a:prstGeom>
        </p:spPr>
        <p:txBody>
          <a:bodyPr lIns="0" tIns="0" rIns="0" bIns="0" anchor="b"/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rgbClr val="ED7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dirty="0">
                <a:latin typeface="+mn-lt"/>
              </a:rPr>
              <a:t>West Villages Improvement District</a:t>
            </a:r>
          </a:p>
        </p:txBody>
      </p:sp>
      <p:sp>
        <p:nvSpPr>
          <p:cNvPr id="33" name="Text Placeholder 2"/>
          <p:cNvSpPr txBox="1">
            <a:spLocks/>
          </p:cNvSpPr>
          <p:nvPr/>
        </p:nvSpPr>
        <p:spPr>
          <a:xfrm>
            <a:off x="495300" y="5661963"/>
            <a:ext cx="2362200" cy="773821"/>
          </a:xfrm>
          <a:prstGeom prst="rect">
            <a:avLst/>
          </a:prstGeom>
        </p:spPr>
        <p:txBody>
          <a:bodyPr lIns="0" tIns="0" rIns="0" bIns="0" anchor="b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  <a:latin typeface="+mj-lt"/>
              </a:rPr>
              <a:t>Irrigation Rate Study</a:t>
            </a:r>
          </a:p>
        </p:txBody>
      </p:sp>
    </p:spTree>
    <p:extLst>
      <p:ext uri="{BB962C8B-B14F-4D97-AF65-F5344CB8AC3E}">
        <p14:creationId xmlns:p14="http://schemas.microsoft.com/office/powerpoint/2010/main" val="2506927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3"/>
          <p:cNvSpPr txBox="1">
            <a:spLocks/>
          </p:cNvSpPr>
          <p:nvPr/>
        </p:nvSpPr>
        <p:spPr>
          <a:xfrm>
            <a:off x="457200" y="228600"/>
            <a:ext cx="8229600" cy="6096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685800" rtl="0" eaLnBrk="1" latinLnBrk="0" hangingPunct="1">
              <a:spcBef>
                <a:spcPct val="0"/>
              </a:spcBef>
              <a:buNone/>
              <a:defRPr sz="3000" kern="1200">
                <a:solidFill>
                  <a:srgbClr val="ED7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Background of Study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00000000-0008-0000-0000-00000300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760661"/>
            <a:ext cx="4080793" cy="6097339"/>
          </a:xfrm>
          <a:prstGeom prst="rect">
            <a:avLst/>
          </a:pr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3200400" y="1981200"/>
            <a:ext cx="1447800" cy="306467"/>
          </a:xfrm>
          <a:prstGeom prst="wedgeRoundRectCallout">
            <a:avLst>
              <a:gd name="adj1" fmla="val -67221"/>
              <a:gd name="adj2" fmla="val 61655"/>
              <a:gd name="adj3" fmla="val 16667"/>
            </a:avLst>
          </a:pr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Village B Included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4572000"/>
            <a:ext cx="1693404" cy="306467"/>
          </a:xfrm>
          <a:prstGeom prst="wedgeRoundRectCallout">
            <a:avLst>
              <a:gd name="adj1" fmla="val 10154"/>
              <a:gd name="adj2" fmla="val -474442"/>
              <a:gd name="adj3" fmla="val 16667"/>
            </a:avLst>
          </a:pr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Excludes Island Walk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400B2A1-717E-428F-BE7C-E32900E438E0}"/>
              </a:ext>
            </a:extLst>
          </p:cNvPr>
          <p:cNvSpPr txBox="1"/>
          <p:nvPr/>
        </p:nvSpPr>
        <p:spPr>
          <a:xfrm>
            <a:off x="4724400" y="1086534"/>
            <a:ext cx="4267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Purpose: Expansion of non-potable irrigation water demands within WVID’s service area is projected as development occurs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Key Objective: Develop an equitable non-potable water irrigation rate structure and rates to recover the projected operating and capital replacement costs for WVID to provide this service</a:t>
            </a:r>
          </a:p>
          <a:p>
            <a:endParaRPr lang="en-US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Basis of Study?: Unit 6 excluding Sarasota County properties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595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3"/>
          <p:cNvSpPr txBox="1">
            <a:spLocks/>
          </p:cNvSpPr>
          <p:nvPr/>
        </p:nvSpPr>
        <p:spPr>
          <a:xfrm>
            <a:off x="457200" y="228600"/>
            <a:ext cx="8229600" cy="6096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685800" rtl="0" eaLnBrk="1" latinLnBrk="0" hangingPunct="1">
              <a:spcBef>
                <a:spcPct val="0"/>
              </a:spcBef>
              <a:buNone/>
              <a:defRPr sz="3000" kern="1200">
                <a:solidFill>
                  <a:srgbClr val="ED7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Irrigation Rate Study Framework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D50765C-C5D1-479C-A19A-DE1748E539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" y="1097633"/>
            <a:ext cx="9144000" cy="5768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538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31800" y="121920"/>
            <a:ext cx="8229600" cy="609600"/>
          </a:xfrm>
        </p:spPr>
        <p:txBody>
          <a:bodyPr/>
          <a:lstStyle/>
          <a:p>
            <a:r>
              <a:rPr lang="en-US" dirty="0"/>
              <a:t>Key Assumptions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31800" y="774178"/>
            <a:ext cx="5212080" cy="5961902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en-US" sz="2400" dirty="0"/>
              <a:t>Rates based upon Unit 6 at build-out:</a:t>
            </a:r>
          </a:p>
          <a:p>
            <a:pPr marL="800100" lvl="1" indent="-457200">
              <a:lnSpc>
                <a:spcPct val="130000"/>
              </a:lnSpc>
              <a:buFont typeface="Courier New" panose="02070309020205020404" pitchFamily="49" charset="0"/>
              <a:buChar char="o"/>
            </a:pPr>
            <a:r>
              <a:rPr lang="en-US" sz="1800" dirty="0"/>
              <a:t>Operating &amp; capital replacement costs,</a:t>
            </a:r>
          </a:p>
          <a:p>
            <a:pPr marL="800100" lvl="1" indent="-457200">
              <a:lnSpc>
                <a:spcPct val="130000"/>
              </a:lnSpc>
              <a:buFont typeface="Courier New" panose="02070309020205020404" pitchFamily="49" charset="0"/>
              <a:buChar char="o"/>
            </a:pPr>
            <a:r>
              <a:rPr lang="en-US" sz="1800" dirty="0"/>
              <a:t>Projected demands,</a:t>
            </a:r>
          </a:p>
          <a:p>
            <a:pPr marL="800100" lvl="1" indent="-457200">
              <a:lnSpc>
                <a:spcPct val="130000"/>
              </a:lnSpc>
              <a:buFont typeface="Courier New" panose="02070309020205020404" pitchFamily="49" charset="0"/>
              <a:buChar char="o"/>
            </a:pPr>
            <a:r>
              <a:rPr lang="en-US" sz="1800" dirty="0"/>
              <a:t>Projected ERUs, and </a:t>
            </a:r>
          </a:p>
          <a:p>
            <a:pPr marL="800100" lvl="1" indent="-457200">
              <a:lnSpc>
                <a:spcPct val="130000"/>
              </a:lnSpc>
              <a:buFont typeface="Courier New" panose="02070309020205020404" pitchFamily="49" charset="0"/>
              <a:buChar char="o"/>
            </a:pPr>
            <a:r>
              <a:rPr lang="en-US" sz="1800" dirty="0"/>
              <a:t>Irrigable areas</a:t>
            </a:r>
          </a:p>
          <a:p>
            <a:pPr lvl="1">
              <a:lnSpc>
                <a:spcPct val="130000"/>
              </a:lnSpc>
            </a:pPr>
            <a:endParaRPr lang="en-US" sz="2000" dirty="0"/>
          </a:p>
          <a:p>
            <a:pPr marL="0" lvl="1">
              <a:lnSpc>
                <a:spcPct val="110000"/>
              </a:lnSpc>
            </a:pPr>
            <a:r>
              <a:rPr lang="en-US" sz="2400" dirty="0"/>
              <a:t>Excludes costs of initial capital infrastructure within neighborhoods</a:t>
            </a:r>
          </a:p>
          <a:p>
            <a:pPr marL="0" lvl="1">
              <a:lnSpc>
                <a:spcPct val="110000"/>
              </a:lnSpc>
            </a:pPr>
            <a:endParaRPr lang="en-US" sz="2400" dirty="0"/>
          </a:p>
          <a:p>
            <a:pPr>
              <a:lnSpc>
                <a:spcPct val="110000"/>
              </a:lnSpc>
            </a:pPr>
            <a:r>
              <a:rPr lang="en-US" sz="2400" dirty="0"/>
              <a:t>Customer classes: single-family, multi-family, commercial, and recreational</a:t>
            </a:r>
          </a:p>
          <a:p>
            <a:pPr>
              <a:lnSpc>
                <a:spcPct val="110000"/>
              </a:lnSpc>
            </a:pPr>
            <a:endParaRPr lang="en-US" sz="2400" dirty="0"/>
          </a:p>
          <a:p>
            <a:pPr>
              <a:lnSpc>
                <a:spcPct val="110000"/>
              </a:lnSpc>
            </a:pPr>
            <a:r>
              <a:rPr lang="en-US" sz="2400" dirty="0"/>
              <a:t>Rates to be applied to properties within Unit 6 as development occurs</a:t>
            </a:r>
          </a:p>
          <a:p>
            <a:endParaRPr lang="en-US" dirty="0"/>
          </a:p>
        </p:txBody>
      </p:sp>
      <p:pic>
        <p:nvPicPr>
          <p:cNvPr id="6" name="Picture Placeholder 8"/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>
          <a:xfrm>
            <a:off x="5669280" y="1828800"/>
            <a:ext cx="3474720" cy="3474720"/>
          </a:xfrm>
        </p:spPr>
      </p:pic>
    </p:spTree>
    <p:extLst>
      <p:ext uri="{BB962C8B-B14F-4D97-AF65-F5344CB8AC3E}">
        <p14:creationId xmlns:p14="http://schemas.microsoft.com/office/powerpoint/2010/main" val="31060209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F22A8AA-F1DD-45DD-9DD3-3CE8192D1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86694"/>
            <a:ext cx="7658100" cy="609600"/>
          </a:xfrm>
        </p:spPr>
        <p:txBody>
          <a:bodyPr/>
          <a:lstStyle/>
          <a:p>
            <a:r>
              <a:rPr lang="en-US" dirty="0"/>
              <a:t>Revenue Requirements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E00480FF-2D6E-4D2F-B010-8E620FA1162F}"/>
              </a:ext>
            </a:extLst>
          </p:cNvPr>
          <p:cNvSpPr/>
          <p:nvPr/>
        </p:nvSpPr>
        <p:spPr>
          <a:xfrm>
            <a:off x="609600" y="1295400"/>
            <a:ext cx="6068122" cy="4784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sz="2400" dirty="0"/>
              <a:t>Operating Costs</a:t>
            </a:r>
          </a:p>
          <a:p>
            <a:pPr marL="800100" lvl="1" indent="-342900"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en-US" sz="2000" dirty="0"/>
              <a:t>Purchased water</a:t>
            </a:r>
          </a:p>
          <a:p>
            <a:pPr marL="800100" lvl="1" indent="-342900"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en-US" sz="2000" dirty="0"/>
              <a:t>Pumping</a:t>
            </a:r>
          </a:p>
          <a:p>
            <a:pPr marL="800100" lvl="1" indent="-342900"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en-US" sz="2000" dirty="0"/>
              <a:t>Transmission</a:t>
            </a:r>
          </a:p>
          <a:p>
            <a:pPr marL="800100" lvl="1" indent="-342900"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en-US" sz="2000" dirty="0"/>
              <a:t>Contractual services</a:t>
            </a:r>
          </a:p>
          <a:p>
            <a:pPr marL="800100" lvl="1" indent="-342900"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en-US" sz="2000" dirty="0"/>
              <a:t>Management &amp; administrative</a:t>
            </a:r>
          </a:p>
          <a:p>
            <a:pPr marL="800100" lvl="1" indent="-342900">
              <a:lnSpc>
                <a:spcPct val="110000"/>
              </a:lnSpc>
              <a:buFont typeface="Courier New" panose="02070309020205020404" pitchFamily="49" charset="0"/>
              <a:buChar char="o"/>
            </a:pPr>
            <a:endParaRPr lang="en-US" sz="2000" dirty="0"/>
          </a:p>
          <a:p>
            <a:pPr>
              <a:lnSpc>
                <a:spcPct val="110000"/>
              </a:lnSpc>
            </a:pPr>
            <a:r>
              <a:rPr lang="en-US" sz="2400" dirty="0"/>
              <a:t>Capital Replacement Costs</a:t>
            </a:r>
          </a:p>
          <a:p>
            <a:pPr marL="800100" lvl="1" indent="-342900"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en-US" sz="2000" dirty="0"/>
              <a:t>Water lines</a:t>
            </a:r>
          </a:p>
          <a:p>
            <a:pPr marL="800100" lvl="1" indent="-342900">
              <a:lnSpc>
                <a:spcPct val="110000"/>
              </a:lnSpc>
              <a:buFont typeface="Courier New" panose="02070309020205020404" pitchFamily="49" charset="0"/>
              <a:buChar char="o"/>
            </a:pPr>
            <a:r>
              <a:rPr lang="en-US" sz="2000" dirty="0"/>
              <a:t>Pump stations</a:t>
            </a:r>
          </a:p>
          <a:p>
            <a:pPr lvl="1">
              <a:lnSpc>
                <a:spcPct val="110000"/>
              </a:lnSpc>
            </a:pPr>
            <a:endParaRPr lang="en-US" sz="2400" dirty="0"/>
          </a:p>
          <a:p>
            <a:pPr>
              <a:lnSpc>
                <a:spcPct val="110000"/>
              </a:lnSpc>
            </a:pPr>
            <a:r>
              <a:rPr lang="en-US" sz="2400" dirty="0"/>
              <a:t>Well Availability Costs</a:t>
            </a:r>
          </a:p>
          <a:p>
            <a:pPr lvl="1">
              <a:lnSpc>
                <a:spcPct val="130000"/>
              </a:lnSpc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01167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B5921EA-212D-4117-A1DE-129FB73D3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309886"/>
            <a:ext cx="7658100" cy="609600"/>
          </a:xfrm>
        </p:spPr>
        <p:txBody>
          <a:bodyPr/>
          <a:lstStyle/>
          <a:p>
            <a:r>
              <a:rPr lang="en-US" dirty="0"/>
              <a:t>Results: Operating Rate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E580E6E-71D0-44BD-B2CA-29E940A6E4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180" y="990600"/>
            <a:ext cx="6934820" cy="5504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779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B5921EA-212D-4117-A1DE-129FB73D3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309886"/>
            <a:ext cx="7658100" cy="609600"/>
          </a:xfrm>
        </p:spPr>
        <p:txBody>
          <a:bodyPr/>
          <a:lstStyle/>
          <a:p>
            <a:r>
              <a:rPr lang="en-US" dirty="0"/>
              <a:t>Results: Capital Charge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61B01F9-81F7-42AD-AD4D-34FA704302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600" y="1295400"/>
            <a:ext cx="7124984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9563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B5921EA-212D-4117-A1DE-129FB73D3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309886"/>
            <a:ext cx="7658100" cy="609600"/>
          </a:xfrm>
        </p:spPr>
        <p:txBody>
          <a:bodyPr/>
          <a:lstStyle/>
          <a:p>
            <a:r>
              <a:rPr lang="en-US" dirty="0"/>
              <a:t>Results: Groundwater Availability Charge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7AD70841-F1D8-4E02-90EC-89459B4CD7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200" y="1371600"/>
            <a:ext cx="7518400" cy="3687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1564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3"/>
          <p:cNvSpPr txBox="1">
            <a:spLocks/>
          </p:cNvSpPr>
          <p:nvPr/>
        </p:nvSpPr>
        <p:spPr>
          <a:xfrm>
            <a:off x="457200" y="228600"/>
            <a:ext cx="8229600" cy="6096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685800" rtl="0" eaLnBrk="1" latinLnBrk="0" hangingPunct="1">
              <a:spcBef>
                <a:spcPct val="0"/>
              </a:spcBef>
              <a:buNone/>
              <a:defRPr sz="3000" kern="1200">
                <a:solidFill>
                  <a:srgbClr val="ED7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Results: Single-Family Residential Monthly Bill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8834EFB-1CFD-4686-B372-EA0E36DE7A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9149" y="1219200"/>
            <a:ext cx="3749999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3012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3"/>
          <p:cNvSpPr txBox="1">
            <a:spLocks/>
          </p:cNvSpPr>
          <p:nvPr/>
        </p:nvSpPr>
        <p:spPr>
          <a:xfrm>
            <a:off x="457200" y="228600"/>
            <a:ext cx="8229600" cy="6096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685800" rtl="0" eaLnBrk="1" latinLnBrk="0" hangingPunct="1">
              <a:spcBef>
                <a:spcPct val="0"/>
              </a:spcBef>
              <a:buNone/>
              <a:defRPr sz="3000" kern="1200">
                <a:solidFill>
                  <a:srgbClr val="ED7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Results: Commercial Monthly Bill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5D395AD0-7192-47C3-B681-FDADC18635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9149" y="1195492"/>
            <a:ext cx="3829301" cy="4824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8720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3"/>
          <p:cNvSpPr txBox="1">
            <a:spLocks/>
          </p:cNvSpPr>
          <p:nvPr/>
        </p:nvSpPr>
        <p:spPr>
          <a:xfrm>
            <a:off x="457200" y="228600"/>
            <a:ext cx="8229600" cy="6096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685800" rtl="0" eaLnBrk="1" latinLnBrk="0" hangingPunct="1">
              <a:spcBef>
                <a:spcPct val="0"/>
              </a:spcBef>
              <a:buNone/>
              <a:defRPr sz="3000" kern="1200">
                <a:solidFill>
                  <a:srgbClr val="ED7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Results: Recreational Customer Monthly Bill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B2D7A2CD-024F-494D-B7EB-18CE331FE1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9149" y="1195492"/>
            <a:ext cx="3950269" cy="4976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5636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3"/>
          <p:cNvSpPr txBox="1">
            <a:spLocks/>
          </p:cNvSpPr>
          <p:nvPr/>
        </p:nvSpPr>
        <p:spPr>
          <a:xfrm>
            <a:off x="457200" y="228600"/>
            <a:ext cx="8229600" cy="6096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685800" rtl="0" eaLnBrk="1" latinLnBrk="0" hangingPunct="1">
              <a:spcBef>
                <a:spcPct val="0"/>
              </a:spcBef>
              <a:buNone/>
              <a:defRPr sz="3000" kern="1200">
                <a:solidFill>
                  <a:srgbClr val="ED7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Irrigation &amp; Reclaimed Water Rate Survey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62FFE64C-4CF8-4930-9C16-9CE23474F0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195492"/>
            <a:ext cx="8212936" cy="4467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2726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B0F753C-E818-4C69-96A9-0686727FD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608" y="321693"/>
            <a:ext cx="7658100" cy="609600"/>
          </a:xfrm>
        </p:spPr>
        <p:txBody>
          <a:bodyPr/>
          <a:lstStyle/>
          <a:p>
            <a:r>
              <a:rPr lang="en-US" dirty="0"/>
              <a:t>National Industry Trend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7E89FB7-C7FD-4862-9D60-45BE5D749D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42950" y="5562600"/>
            <a:ext cx="7570758" cy="10668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Measures the national average change in the cost of water and sewer service to households</a:t>
            </a:r>
          </a:p>
          <a:p>
            <a:r>
              <a:rPr lang="en-US" dirty="0"/>
              <a:t>Specific and relevant to utilities than overall CPI</a:t>
            </a:r>
          </a:p>
          <a:p>
            <a:r>
              <a:rPr lang="en-US" dirty="0"/>
              <a:t>10-year average annual increase = 5.5%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37BF690-B034-4099-A88A-163C48C46D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564" y="931293"/>
            <a:ext cx="7468188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2354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3"/>
          <p:cNvSpPr txBox="1">
            <a:spLocks/>
          </p:cNvSpPr>
          <p:nvPr/>
        </p:nvSpPr>
        <p:spPr>
          <a:xfrm>
            <a:off x="457200" y="304800"/>
            <a:ext cx="8229600" cy="6096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685800" rtl="0" eaLnBrk="1" latinLnBrk="0" hangingPunct="1">
              <a:spcBef>
                <a:spcPct val="0"/>
              </a:spcBef>
              <a:buNone/>
              <a:defRPr sz="3000" kern="1200">
                <a:solidFill>
                  <a:srgbClr val="ED7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Recommendations</a:t>
            </a:r>
          </a:p>
        </p:txBody>
      </p:sp>
      <p:sp>
        <p:nvSpPr>
          <p:cNvPr id="36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14300" y="1371600"/>
            <a:ext cx="8915400" cy="4154788"/>
          </a:xfrm>
        </p:spPr>
        <p:txBody>
          <a:bodyPr>
            <a:normAutofit/>
          </a:bodyPr>
          <a:lstStyle/>
          <a:p>
            <a:r>
              <a:rPr lang="en-US" sz="2400" dirty="0"/>
              <a:t>Adopt recommended rates for implementation in FY 2019</a:t>
            </a:r>
          </a:p>
          <a:p>
            <a:endParaRPr lang="en-US" sz="2400" dirty="0"/>
          </a:p>
          <a:p>
            <a:r>
              <a:rPr lang="en-US" sz="2400" dirty="0"/>
              <a:t>Annually index rates to be the maximum of the current year’s CPI Water &amp; Sewerage Series or the Series’ 10-yr. average of 5.5%</a:t>
            </a:r>
          </a:p>
          <a:p>
            <a:endParaRPr lang="en-US" dirty="0"/>
          </a:p>
          <a:p>
            <a:r>
              <a:rPr lang="en-US" sz="2400" dirty="0"/>
              <a:t>Update rate study periodically (every 2-3 years)</a:t>
            </a:r>
          </a:p>
          <a:p>
            <a:pPr marL="685800" lvl="1" indent="-342900">
              <a:buFont typeface="Courier New" panose="02070309020205020404" pitchFamily="49" charset="0"/>
              <a:buChar char="o"/>
            </a:pPr>
            <a:r>
              <a:rPr lang="en-US" dirty="0"/>
              <a:t>Account for known costs, pace and types of development, demands, and other information that may impact the overall costs for the District</a:t>
            </a:r>
          </a:p>
        </p:txBody>
      </p:sp>
    </p:spTree>
    <p:extLst>
      <p:ext uri="{BB962C8B-B14F-4D97-AF65-F5344CB8AC3E}">
        <p14:creationId xmlns:p14="http://schemas.microsoft.com/office/powerpoint/2010/main" val="24460233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5C037E-AFB3-40A8-87C7-38F5AF7BE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7772400" cy="838200"/>
          </a:xfrm>
        </p:spPr>
        <p:txBody>
          <a:bodyPr>
            <a:normAutofit/>
          </a:bodyPr>
          <a:lstStyle/>
          <a:p>
            <a:r>
              <a:rPr lang="en-US" sz="3600" dirty="0"/>
              <a:t>Questions and Discussion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F7F9F6D-580E-4E8D-8CA0-F340ECCC2E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3800" y="6366294"/>
            <a:ext cx="1146147" cy="30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008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222222"/>
      </a:dk1>
      <a:lt1>
        <a:srgbClr val="FFFFFF"/>
      </a:lt1>
      <a:dk2>
        <a:srgbClr val="ED7000"/>
      </a:dk2>
      <a:lt2>
        <a:srgbClr val="A4A09F"/>
      </a:lt2>
      <a:accent1>
        <a:srgbClr val="222222"/>
      </a:accent1>
      <a:accent2>
        <a:srgbClr val="F2F2F2"/>
      </a:accent2>
      <a:accent3>
        <a:srgbClr val="D8D8D8"/>
      </a:accent3>
      <a:accent4>
        <a:srgbClr val="A4A09F"/>
      </a:accent4>
      <a:accent5>
        <a:srgbClr val="7F7F7F"/>
      </a:accent5>
      <a:accent6>
        <a:srgbClr val="A4A09F"/>
      </a:accent6>
      <a:hlink>
        <a:srgbClr val="FFFFFF"/>
      </a:hlink>
      <a:folHlink>
        <a:srgbClr val="0000FF"/>
      </a:folHlink>
    </a:clrScheme>
    <a:fontScheme name="Refresh">
      <a:majorFont>
        <a:latin typeface="Century Gothic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Refresh</Template>
  <TotalTime>1710</TotalTime>
  <Words>295</Words>
  <Application>Microsoft Office PowerPoint</Application>
  <PresentationFormat>On-screen Show (4:3)</PresentationFormat>
  <Paragraphs>56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Key Assumptions</vt:lpstr>
      <vt:lpstr>Revenue Requirements</vt:lpstr>
      <vt:lpstr>Results: Operating Rate</vt:lpstr>
      <vt:lpstr>Results: Capital Charge</vt:lpstr>
      <vt:lpstr>Results: Groundwater Availability Charge</vt:lpstr>
      <vt:lpstr>PowerPoint Presentation</vt:lpstr>
      <vt:lpstr>PowerPoint Presentation</vt:lpstr>
      <vt:lpstr>PowerPoint Presentation</vt:lpstr>
      <vt:lpstr>PowerPoint Presentation</vt:lpstr>
      <vt:lpstr>National Industry Trend</vt:lpstr>
      <vt:lpstr>PowerPoint Presentation</vt:lpstr>
      <vt:lpstr>Questions and Discussion</vt:lpstr>
    </vt:vector>
  </TitlesOfParts>
  <Company>Stantec Consulting Ltd.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Topic</dc:title>
  <dc:creator>Weedmark, Amanda</dc:creator>
  <cp:lastModifiedBy>Lindsay Whelan</cp:lastModifiedBy>
  <cp:revision>165</cp:revision>
  <dcterms:created xsi:type="dcterms:W3CDTF">2017-10-05T23:11:39Z</dcterms:created>
  <dcterms:modified xsi:type="dcterms:W3CDTF">2018-09-11T14:57:27Z</dcterms:modified>
</cp:coreProperties>
</file>

<file path=docProps/custom.xml><?xml version="1.0" encoding="utf-8"?>
<op:Properties xmlns:op="http://schemas.openxmlformats.org/officeDocument/2006/custom-properties">
  <op:property fmtid="{D5CDD505-2E9C-101B-9397-08002B2CF9AE}" pid="2" name="ndDocumentId">
    <vt:lpwstr xmlns:vt="http://schemas.openxmlformats.org/officeDocument/2006/docPropsVTypes">4857-9532-9283</vt:lpwstr>
  </op:property>
</op:Properties>
</file>